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98" r:id="rId3"/>
    <p:sldId id="257" r:id="rId4"/>
    <p:sldId id="409" r:id="rId5"/>
    <p:sldId id="400" r:id="rId6"/>
    <p:sldId id="410" r:id="rId7"/>
    <p:sldId id="439" r:id="rId8"/>
    <p:sldId id="440" r:id="rId9"/>
    <p:sldId id="411" r:id="rId10"/>
    <p:sldId id="416" r:id="rId11"/>
    <p:sldId id="412" r:id="rId12"/>
    <p:sldId id="417" r:id="rId13"/>
    <p:sldId id="418" r:id="rId14"/>
    <p:sldId id="441" r:id="rId15"/>
    <p:sldId id="413" r:id="rId16"/>
    <p:sldId id="419" r:id="rId17"/>
    <p:sldId id="442" r:id="rId18"/>
    <p:sldId id="420" r:id="rId19"/>
    <p:sldId id="443" r:id="rId20"/>
    <p:sldId id="414" r:id="rId21"/>
    <p:sldId id="444" r:id="rId22"/>
    <p:sldId id="428" r:id="rId23"/>
    <p:sldId id="426" r:id="rId24"/>
    <p:sldId id="427" r:id="rId25"/>
    <p:sldId id="422" r:id="rId26"/>
    <p:sldId id="445" r:id="rId27"/>
    <p:sldId id="423" r:id="rId28"/>
    <p:sldId id="446" r:id="rId29"/>
    <p:sldId id="449" r:id="rId30"/>
    <p:sldId id="448" r:id="rId31"/>
    <p:sldId id="447" r:id="rId32"/>
    <p:sldId id="450" r:id="rId33"/>
    <p:sldId id="451" r:id="rId34"/>
    <p:sldId id="452" r:id="rId35"/>
    <p:sldId id="438" r:id="rId36"/>
    <p:sldId id="424" r:id="rId37"/>
    <p:sldId id="430" r:id="rId38"/>
    <p:sldId id="454" r:id="rId39"/>
    <p:sldId id="434" r:id="rId40"/>
    <p:sldId id="455" r:id="rId41"/>
    <p:sldId id="433" r:id="rId42"/>
    <p:sldId id="456" r:id="rId43"/>
    <p:sldId id="457" r:id="rId44"/>
    <p:sldId id="431" r:id="rId45"/>
    <p:sldId id="429" r:id="rId46"/>
    <p:sldId id="432" r:id="rId47"/>
    <p:sldId id="459" r:id="rId48"/>
    <p:sldId id="435" r:id="rId49"/>
    <p:sldId id="461" r:id="rId50"/>
    <p:sldId id="460" r:id="rId51"/>
    <p:sldId id="436" r:id="rId52"/>
    <p:sldId id="425" r:id="rId53"/>
    <p:sldId id="415" r:id="rId54"/>
    <p:sldId id="458" r:id="rId55"/>
    <p:sldId id="261" r:id="rId5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진욱" initials="최" lastIdx="1" clrIdx="0">
    <p:extLst>
      <p:ext uri="{19B8F6BF-5375-455C-9EA6-DF929625EA0E}">
        <p15:presenceInfo xmlns:p15="http://schemas.microsoft.com/office/powerpoint/2012/main" userId="S::jwc9507@mail.hongik.ac.kr::99ed9333-cc42-4b41-9f9a-a6e0995e78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48"/>
    <a:srgbClr val="DFE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8"/>
    <p:restoredTop sz="90143"/>
  </p:normalViewPr>
  <p:slideViewPr>
    <p:cSldViewPr snapToGrid="0" snapToObjects="1" showGuides="1">
      <p:cViewPr varScale="1">
        <p:scale>
          <a:sx n="97" d="100"/>
          <a:sy n="97" d="100"/>
        </p:scale>
        <p:origin x="872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52303-ABE6-2C44-B445-FC2D2FACCD81}" type="datetimeFigureOut">
              <a:rPr kumimoji="1" lang="ko-Kore-KR" altLang="en-US" smtClean="0"/>
              <a:t>12/6/23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CD8F2-563F-614B-A6BC-615A44E2F0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4404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3660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517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0099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476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5354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0997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0926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221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9401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910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436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246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3087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0469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6215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452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5414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5854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0473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9824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6818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898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5621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0308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64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8690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1063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4815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2113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6240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1962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44765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755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3599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0278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9200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47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0748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9624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6177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79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579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3351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1808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88530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28715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0852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92933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0593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2842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795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9529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728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6E60-E168-754A-A69D-90F048B69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7341"/>
            <a:ext cx="9144000" cy="1061942"/>
          </a:xfrm>
        </p:spPr>
        <p:txBody>
          <a:bodyPr anchor="b"/>
          <a:lstStyle>
            <a:lvl1pPr algn="ctr">
              <a:defRPr sz="6000" b="1" i="0">
                <a:solidFill>
                  <a:srgbClr val="0020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91D1ED-6491-5B4E-AABC-FBC2B57C4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9064"/>
            <a:ext cx="9144000" cy="1655762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 b="1" i="0">
                <a:solidFill>
                  <a:srgbClr val="00204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A07ABFE-91CA-984F-B534-9772AD56314B}"/>
              </a:ext>
            </a:extLst>
          </p:cNvPr>
          <p:cNvCxnSpPr>
            <a:cxnSpLocks/>
          </p:cNvCxnSpPr>
          <p:nvPr userDrawn="1"/>
        </p:nvCxnSpPr>
        <p:spPr>
          <a:xfrm>
            <a:off x="1343040" y="1463040"/>
            <a:ext cx="9505920" cy="0"/>
          </a:xfrm>
          <a:prstGeom prst="line">
            <a:avLst/>
          </a:prstGeom>
          <a:ln w="57150">
            <a:solidFill>
              <a:srgbClr val="002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6AEA993-58B1-4647-8D9B-8E34A88ACFCA}"/>
              </a:ext>
            </a:extLst>
          </p:cNvPr>
          <p:cNvCxnSpPr>
            <a:cxnSpLocks/>
          </p:cNvCxnSpPr>
          <p:nvPr userDrawn="1"/>
        </p:nvCxnSpPr>
        <p:spPr>
          <a:xfrm>
            <a:off x="1343040" y="3028604"/>
            <a:ext cx="9505920" cy="0"/>
          </a:xfrm>
          <a:prstGeom prst="line">
            <a:avLst/>
          </a:prstGeom>
          <a:ln w="57150">
            <a:solidFill>
              <a:srgbClr val="002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117789-BC2E-A942-BEFC-0B8B4EC7970A}"/>
              </a:ext>
            </a:extLst>
          </p:cNvPr>
          <p:cNvSpPr txBox="1"/>
          <p:nvPr userDrawn="1"/>
        </p:nvSpPr>
        <p:spPr>
          <a:xfrm>
            <a:off x="2891853" y="6165237"/>
            <a:ext cx="6408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i="0" dirty="0">
                <a:solidFill>
                  <a:srgbClr val="00204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HONGIK UNIVERSITY</a:t>
            </a:r>
          </a:p>
          <a:p>
            <a:pPr algn="ctr"/>
            <a:r>
              <a:rPr kumimoji="1" lang="en-US" altLang="ko-Kore-KR" b="1" i="0" dirty="0">
                <a:solidFill>
                  <a:srgbClr val="00204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HIGH-PERFORMANCE DATA PROCESSING &amp; ANALYSIS LAB</a:t>
            </a:r>
            <a:endParaRPr kumimoji="1" lang="ko-Kore-KR" altLang="en-US" b="1" i="0" dirty="0">
              <a:solidFill>
                <a:srgbClr val="002048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/>
            <a:endParaRPr kumimoji="1" lang="ko-Kore-KR" altLang="en-US" b="1" i="0" dirty="0">
              <a:solidFill>
                <a:srgbClr val="002048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/>
            <a:endParaRPr kumimoji="1" lang="ko-Kore-KR" altLang="en-US" b="1" i="0" dirty="0">
              <a:solidFill>
                <a:srgbClr val="002048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288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[H] 4">
            <a:extLst>
              <a:ext uri="{FF2B5EF4-FFF2-40B4-BE49-F238E27FC236}">
                <a16:creationId xmlns:a16="http://schemas.microsoft.com/office/drawing/2014/main" id="{C9A47C5D-71AA-5B42-BD8A-34B35F2EEAC2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E87F548-93F5-7B42-A9AC-1195531041D4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36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E37E-7A0A-D34A-9F8F-BF27C8C9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B5F19-AD4F-CA46-9643-43057A8BD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A00832-DFDF-DC45-BC76-B1B4135E3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2F86-E3DD-CD47-9234-B6468F5A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9EC70-E7A0-9745-805B-8CCC79D28A80}" type="datetime1">
              <a:rPr kumimoji="1" lang="ko-KR" altLang="en-US" smtClean="0"/>
              <a:t>2023. 12. 6.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672F-E1D9-354D-9761-64D9646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1C09B6-5930-E046-AA32-83111B7D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육각형[H] 7">
            <a:extLst>
              <a:ext uri="{FF2B5EF4-FFF2-40B4-BE49-F238E27FC236}">
                <a16:creationId xmlns:a16="http://schemas.microsoft.com/office/drawing/2014/main" id="{C58E9064-DFEF-FA4E-89E3-DB7FA369B048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B0232F2-C08A-264B-BEE9-7116BA0FFEB3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95790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9F258-9C13-0742-A703-42DD7858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22B1FF-89C1-F54F-9DD1-F71B60B46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B8CCD3-7AB8-3F40-B5BC-F1760468B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5431F-782E-6646-92B1-4F7B8118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4A07-74D2-0E4E-8B6C-A6407890C373}" type="datetime1">
              <a:rPr kumimoji="1" lang="ko-KR" altLang="en-US" smtClean="0"/>
              <a:t>2023. 12. 6.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AE7BE-2C75-4A40-A70E-E880E726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60518-1994-534E-8C47-A93AF826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육각형[H] 7">
            <a:extLst>
              <a:ext uri="{FF2B5EF4-FFF2-40B4-BE49-F238E27FC236}">
                <a16:creationId xmlns:a16="http://schemas.microsoft.com/office/drawing/2014/main" id="{09DC24DF-AE5C-AA4F-8E9F-5F6FBC5B34A2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5F908727-F9A2-4A4A-8538-79B59074C8B1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036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36B14-2617-0C47-BC42-89D81E63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B34BD-D069-9549-8DF6-2653D1965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AAB97-29EE-E549-A766-ADDD3D4C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9D16-30AA-5143-9710-1247EA6F2676}" type="datetime1">
              <a:rPr kumimoji="1" lang="ko-KR" altLang="en-US" smtClean="0"/>
              <a:t>2023. 12. 6.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CD7EF-AC9E-0A4E-AC76-1B565694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7B828-455D-AA44-9690-B20933FA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25824F0D-2FC4-1B4E-8B97-39BD892BBB05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A3664AB-AB53-9947-865F-A0D382A13BCF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351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FD2591-2039-A74D-A9B5-12C816A3D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E9E09-1DD0-CB41-9AD3-3F368E3DB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F710E-B4C7-E642-8DBD-34C00DB2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D9A0-52F9-5C45-AA64-FB7292FC530D}" type="datetime1">
              <a:rPr kumimoji="1" lang="ko-KR" altLang="en-US" smtClean="0"/>
              <a:t>2023. 12. 6.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2EE4E2-2FC4-9E41-9D13-91A3E300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49A5F4-130E-8042-8738-E5EC4847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905B2226-86FD-784D-9F7F-99160903D0EF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78388A2-2D32-9F48-923E-B664750C858F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690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인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A07ABFE-91CA-984F-B534-9772AD56314B}"/>
              </a:ext>
            </a:extLst>
          </p:cNvPr>
          <p:cNvCxnSpPr>
            <a:cxnSpLocks/>
          </p:cNvCxnSpPr>
          <p:nvPr userDrawn="1"/>
        </p:nvCxnSpPr>
        <p:spPr>
          <a:xfrm>
            <a:off x="1343040" y="2660244"/>
            <a:ext cx="9505920" cy="0"/>
          </a:xfrm>
          <a:prstGeom prst="line">
            <a:avLst/>
          </a:prstGeom>
          <a:ln w="57150">
            <a:solidFill>
              <a:srgbClr val="002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6AEA993-58B1-4647-8D9B-8E34A88ACFCA}"/>
              </a:ext>
            </a:extLst>
          </p:cNvPr>
          <p:cNvCxnSpPr>
            <a:cxnSpLocks/>
          </p:cNvCxnSpPr>
          <p:nvPr userDrawn="1"/>
        </p:nvCxnSpPr>
        <p:spPr>
          <a:xfrm>
            <a:off x="1343040" y="4225808"/>
            <a:ext cx="9505920" cy="0"/>
          </a:xfrm>
          <a:prstGeom prst="line">
            <a:avLst/>
          </a:prstGeom>
          <a:ln w="57150">
            <a:solidFill>
              <a:srgbClr val="002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117789-BC2E-A942-BEFC-0B8B4EC7970A}"/>
              </a:ext>
            </a:extLst>
          </p:cNvPr>
          <p:cNvSpPr txBox="1"/>
          <p:nvPr userDrawn="1"/>
        </p:nvSpPr>
        <p:spPr>
          <a:xfrm>
            <a:off x="2891853" y="6165237"/>
            <a:ext cx="6408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i="0" dirty="0">
                <a:solidFill>
                  <a:srgbClr val="00204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HONGIK UNIVERSITY</a:t>
            </a:r>
          </a:p>
          <a:p>
            <a:pPr algn="ctr"/>
            <a:r>
              <a:rPr kumimoji="1" lang="en-US" altLang="ko-Kore-KR" b="1" i="0" dirty="0">
                <a:solidFill>
                  <a:srgbClr val="00204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HIGH-PERFORMANCE DATA PROCESSING &amp; ANALYSIS LAB</a:t>
            </a:r>
            <a:endParaRPr kumimoji="1" lang="ko-Kore-KR" altLang="en-US" b="1" i="0" dirty="0">
              <a:solidFill>
                <a:srgbClr val="002048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/>
            <a:endParaRPr kumimoji="1" lang="ko-Kore-KR" altLang="en-US" b="1" i="0" dirty="0">
              <a:solidFill>
                <a:srgbClr val="002048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/>
            <a:endParaRPr kumimoji="1" lang="ko-Kore-KR" altLang="en-US" b="1" i="0" dirty="0">
              <a:solidFill>
                <a:srgbClr val="002048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6CD04-0CFF-F443-9DD4-1297FFDD8AF3}"/>
              </a:ext>
            </a:extLst>
          </p:cNvPr>
          <p:cNvSpPr txBox="1"/>
          <p:nvPr userDrawn="1"/>
        </p:nvSpPr>
        <p:spPr>
          <a:xfrm>
            <a:off x="3742599" y="2889028"/>
            <a:ext cx="47068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600" b="1" i="0" dirty="0">
                <a:solidFill>
                  <a:srgbClr val="0020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Thank You!</a:t>
            </a:r>
            <a:endParaRPr kumimoji="1" lang="ko-Kore-KR" altLang="en-US" sz="6600" b="1" i="0" dirty="0">
              <a:solidFill>
                <a:srgbClr val="002048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230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B5164-F69D-464A-AA1F-AF799D13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0020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D220E-BEDA-BE44-8DD3-2C005236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241"/>
            <a:ext cx="10515600" cy="2364410"/>
          </a:xfrm>
          <a:solidFill>
            <a:srgbClr val="DFE4EF"/>
          </a:solidFill>
          <a:ln>
            <a:solidFill>
              <a:srgbClr val="DFE4EF"/>
            </a:solidFill>
          </a:ln>
        </p:spPr>
        <p:txBody>
          <a:bodyPr lIns="72000" tIns="108000"/>
          <a:lstStyle>
            <a:lvl1pPr>
              <a:defRPr>
                <a:solidFill>
                  <a:srgbClr val="002048"/>
                </a:solidFill>
              </a:defRPr>
            </a:lvl1pPr>
            <a:lvl2pPr>
              <a:defRPr>
                <a:solidFill>
                  <a:srgbClr val="002048"/>
                </a:solidFill>
              </a:defRPr>
            </a:lvl2pPr>
            <a:lvl3pPr>
              <a:defRPr>
                <a:solidFill>
                  <a:srgbClr val="002048"/>
                </a:solidFill>
              </a:defRPr>
            </a:lvl3pPr>
            <a:lvl4pPr>
              <a:defRPr>
                <a:solidFill>
                  <a:srgbClr val="002048"/>
                </a:solidFill>
              </a:defRPr>
            </a:lvl4pPr>
            <a:lvl5pPr>
              <a:defRPr>
                <a:solidFill>
                  <a:srgbClr val="002048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9" name="육각형[H] 8">
            <a:extLst>
              <a:ext uri="{FF2B5EF4-FFF2-40B4-BE49-F238E27FC236}">
                <a16:creationId xmlns:a16="http://schemas.microsoft.com/office/drawing/2014/main" id="{C34C40C6-2FCC-994F-924D-CECF2EA81C7E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BE4C6D7-6483-2849-8BE4-7A2B8E83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" y="6246275"/>
            <a:ext cx="381600" cy="381600"/>
          </a:xfrm>
        </p:spPr>
        <p:txBody>
          <a:bodyPr/>
          <a:lstStyle>
            <a:lvl1pPr algn="ctr">
              <a:defRPr sz="1300" b="1">
                <a:solidFill>
                  <a:srgbClr val="002048"/>
                </a:solidFill>
              </a:defRPr>
            </a:lvl1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522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D220E-BEDA-BE44-8DD3-2C005236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241"/>
            <a:ext cx="10515600" cy="2364410"/>
          </a:xfrm>
          <a:noFill/>
          <a:ln>
            <a:noFill/>
          </a:ln>
        </p:spPr>
        <p:txBody>
          <a:bodyPr/>
          <a:lstStyle>
            <a:lvl1pPr>
              <a:defRPr>
                <a:solidFill>
                  <a:srgbClr val="002048"/>
                </a:solidFill>
              </a:defRPr>
            </a:lvl1pPr>
            <a:lvl2pPr>
              <a:defRPr>
                <a:solidFill>
                  <a:srgbClr val="002048"/>
                </a:solidFill>
              </a:defRPr>
            </a:lvl2pPr>
            <a:lvl3pPr>
              <a:defRPr>
                <a:solidFill>
                  <a:srgbClr val="002048"/>
                </a:solidFill>
              </a:defRPr>
            </a:lvl3pPr>
            <a:lvl4pPr>
              <a:defRPr>
                <a:solidFill>
                  <a:srgbClr val="002048"/>
                </a:solidFill>
              </a:defRPr>
            </a:lvl4pPr>
            <a:lvl5pPr>
              <a:defRPr>
                <a:solidFill>
                  <a:srgbClr val="002048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9" name="육각형[H] 8">
            <a:extLst>
              <a:ext uri="{FF2B5EF4-FFF2-40B4-BE49-F238E27FC236}">
                <a16:creationId xmlns:a16="http://schemas.microsoft.com/office/drawing/2014/main" id="{C34C40C6-2FCC-994F-924D-CECF2EA81C7E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6F439-A510-3846-AAA1-B51886D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" y="6246275"/>
            <a:ext cx="381600" cy="381600"/>
          </a:xfrm>
        </p:spPr>
        <p:txBody>
          <a:bodyPr/>
          <a:lstStyle>
            <a:lvl1pPr algn="ctr">
              <a:defRPr sz="1300" b="1">
                <a:solidFill>
                  <a:srgbClr val="002048"/>
                </a:solidFill>
              </a:defRPr>
            </a:lvl1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7F374-D800-EF4C-837D-130815528D12}"/>
              </a:ext>
            </a:extLst>
          </p:cNvPr>
          <p:cNvSpPr txBox="1"/>
          <p:nvPr userDrawn="1"/>
        </p:nvSpPr>
        <p:spPr>
          <a:xfrm>
            <a:off x="838200" y="381965"/>
            <a:ext cx="2679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i="0" dirty="0">
                <a:solidFill>
                  <a:srgbClr val="0020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Contents</a:t>
            </a:r>
            <a:endParaRPr kumimoji="1" lang="ko-Kore-KR" altLang="en-US" sz="4400" b="1" i="0" dirty="0">
              <a:solidFill>
                <a:srgbClr val="002048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12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46BE-E20C-3443-BDB5-D3223809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5508BB-44ED-FA45-8CB7-6AE78CABB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B5F2B-DB54-DC4F-AF96-4ECAFC7E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F067A-D65E-5147-B493-9C45AC64BCC9}" type="datetime1">
              <a:rPr kumimoji="1" lang="ko-KR" altLang="en-US" smtClean="0"/>
              <a:t>2023. 12. 6.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BC68C-2DEB-964A-B19F-986D7EE0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765FE-CD07-B543-95C1-12E94393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9B210856-9A79-B740-ADEA-3E9DDBFECA0B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484A2192-8704-DA4A-B45D-41103C616637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78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DC4B7-B058-A942-84E5-67493AFE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0A45E-D8A3-9D44-BEAE-94EF1EF33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0C0E81-6613-7C42-AD5C-FC0772FEA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90BA6-D622-E44D-AD84-27C4C78C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CCFD-7D77-B248-B347-19C1D471A750}" type="datetime1">
              <a:rPr kumimoji="1" lang="ko-KR" altLang="en-US" smtClean="0"/>
              <a:t>2023. 12. 6.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83DB7-6420-114E-A428-74C83B33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7A0D6-491A-524A-9F91-3F9493B3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육각형[H] 7">
            <a:extLst>
              <a:ext uri="{FF2B5EF4-FFF2-40B4-BE49-F238E27FC236}">
                <a16:creationId xmlns:a16="http://schemas.microsoft.com/office/drawing/2014/main" id="{7C093DEE-71F1-1A43-A75B-C27CC9F0236B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AFD48E-FA6C-9F45-B6EA-F8F2A67796FF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72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7055-CE50-B34F-8126-DC514DDE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782FD5-9D89-5340-A1A3-C5A53F952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197BBC-5692-EB45-88FA-8E87C5E0F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005053-2DF0-5D40-9B77-BEB71EBD0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DA9D7F-6AFD-AA48-A2E7-4407D2930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4538AD-157D-7D47-AB30-D6B85F0C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F041-96C6-7444-AB48-2B311907FF4B}" type="datetime1">
              <a:rPr kumimoji="1" lang="ko-KR" altLang="en-US" smtClean="0"/>
              <a:t>2023. 12. 6.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C7E9FB-8084-E244-8970-3A47D2C4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2CA683-BB9E-FE45-800F-CD352209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16D265-1FAF-EC4E-896A-E50E5E0A8929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B05BDCD7-5FC7-7747-8DE7-B81E77E08031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273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B89DB-39D0-7441-BE08-B75E0D1D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0"/>
            <a:ext cx="10515600" cy="132556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0020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6" name="육각형[H] 5">
            <a:extLst>
              <a:ext uri="{FF2B5EF4-FFF2-40B4-BE49-F238E27FC236}">
                <a16:creationId xmlns:a16="http://schemas.microsoft.com/office/drawing/2014/main" id="{61CC03DF-CDD2-C14F-B4C2-ABB9F6DF3028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BB34605-E94D-954F-8DD3-FC914269F247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459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내용(투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B89DB-39D0-7441-BE08-B75E0D1D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0"/>
            <a:ext cx="10515600" cy="132556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0020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6" name="육각형[H] 5">
            <a:extLst>
              <a:ext uri="{FF2B5EF4-FFF2-40B4-BE49-F238E27FC236}">
                <a16:creationId xmlns:a16="http://schemas.microsoft.com/office/drawing/2014/main" id="{61CC03DF-CDD2-C14F-B4C2-ABB9F6DF3028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BB34605-E94D-954F-8DD3-FC914269F247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6CEF3912-C6CD-8D41-9994-981438DF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241"/>
            <a:ext cx="10515600" cy="2364410"/>
          </a:xfrm>
        </p:spPr>
        <p:txBody>
          <a:bodyPr/>
          <a:lstStyle/>
          <a:p>
            <a:r>
              <a:rPr lang="ko-Kore-KR" altLang="en-US" dirty="0"/>
              <a:t>부제</a:t>
            </a:r>
            <a:endParaRPr lang="en-US" altLang="ko-Kore-KR" dirty="0"/>
          </a:p>
          <a:p>
            <a:pPr lvl="1"/>
            <a:r>
              <a:rPr lang="ko-Kore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68298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9E274B-6C84-6542-AF6C-65A7AA64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152AE-611B-1349-AEFB-B9CEC2931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26BBA9-B704-BD44-9AF6-9EDC7F1E5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C22A3-9C76-684A-9FFE-71649C8832B4}" type="datetime1">
              <a:rPr kumimoji="1" lang="ko-KR" altLang="en-US" smtClean="0"/>
              <a:t>2023. 12. 6.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47693-3757-EA4D-B950-090E81A5C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00FF9-691E-3043-9158-4894EB3AA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4A1CF1-8DB1-0D49-8D7E-6BD575162848}"/>
              </a:ext>
            </a:extLst>
          </p:cNvPr>
          <p:cNvSpPr/>
          <p:nvPr userDrawn="1"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rgbClr val="002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68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51" r:id="rId5"/>
    <p:sldLayoutId id="2147483652" r:id="rId6"/>
    <p:sldLayoutId id="2147483653" r:id="rId7"/>
    <p:sldLayoutId id="2147483660" r:id="rId8"/>
    <p:sldLayoutId id="2147483663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2048"/>
          </a:solidFill>
          <a:latin typeface="NanumSquare ExtraBold" panose="020B0600000101010101" pitchFamily="34" charset="-127"/>
          <a:ea typeface="NanumSquare ExtraBold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1C349-3812-8C4D-A30E-83052785D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0809"/>
            <a:ext cx="9144000" cy="1570382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600" b="1" dirty="0">
                <a:solidFill>
                  <a:srgbClr val="002048"/>
                </a:solidFill>
              </a:rPr>
              <a:t>LLM</a:t>
            </a:r>
            <a:r>
              <a:rPr kumimoji="1" lang="ko-KR" altLang="en-US" sz="3600" b="1" dirty="0">
                <a:solidFill>
                  <a:srgbClr val="002048"/>
                </a:solidFill>
              </a:rPr>
              <a:t>을 이용한 </a:t>
            </a:r>
            <a:r>
              <a:rPr kumimoji="1" lang="ko-KR" altLang="en-US" sz="3600" b="1" dirty="0" err="1">
                <a:solidFill>
                  <a:srgbClr val="002048"/>
                </a:solidFill>
              </a:rPr>
              <a:t>쿠버네티스</a:t>
            </a:r>
            <a:r>
              <a:rPr kumimoji="1" lang="ko-KR" altLang="en-US" sz="3600" b="1" dirty="0">
                <a:solidFill>
                  <a:srgbClr val="002048"/>
                </a:solidFill>
              </a:rPr>
              <a:t> 클러스터 </a:t>
            </a:r>
            <a:br>
              <a:rPr kumimoji="1" lang="en-US" altLang="ko-KR" sz="3600" b="1" dirty="0">
                <a:solidFill>
                  <a:srgbClr val="002048"/>
                </a:solidFill>
              </a:rPr>
            </a:br>
            <a:r>
              <a:rPr kumimoji="1" lang="ko-KR" altLang="en-US" sz="3600" b="1" dirty="0">
                <a:solidFill>
                  <a:srgbClr val="002048"/>
                </a:solidFill>
              </a:rPr>
              <a:t>자동 복구 시스템</a:t>
            </a:r>
            <a:endParaRPr kumimoji="1" lang="ko-Kore-KR" altLang="en-US" sz="3600" b="1" dirty="0">
              <a:solidFill>
                <a:srgbClr val="002048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9AD95B-DF00-E944-846E-6755C1DA7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4686"/>
            <a:ext cx="9144000" cy="758478"/>
          </a:xfrm>
        </p:spPr>
        <p:txBody>
          <a:bodyPr/>
          <a:lstStyle/>
          <a:p>
            <a:r>
              <a:rPr kumimoji="1" lang="ko-KR" altLang="en-US" dirty="0">
                <a:solidFill>
                  <a:srgbClr val="002048"/>
                </a:solidFill>
              </a:rPr>
              <a:t>김 지 범</a:t>
            </a:r>
            <a:endParaRPr kumimoji="1" lang="ko-Kore-KR" altLang="en-US" dirty="0">
              <a:solidFill>
                <a:srgbClr val="0020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5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연구 논문 리스트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A695AEF-6F73-CB87-258E-2C1AFBC0C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222550"/>
              </p:ext>
            </p:extLst>
          </p:nvPr>
        </p:nvGraphicFramePr>
        <p:xfrm>
          <a:off x="838200" y="1433513"/>
          <a:ext cx="10515600" cy="4378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16">
                  <a:extLst>
                    <a:ext uri="{9D8B030D-6E8A-4147-A177-3AD203B41FA5}">
                      <a16:colId xmlns:a16="http://schemas.microsoft.com/office/drawing/2014/main" val="182366221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33190303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879285283"/>
                    </a:ext>
                  </a:extLst>
                </a:gridCol>
                <a:gridCol w="2543694">
                  <a:extLst>
                    <a:ext uri="{9D8B030D-6E8A-4147-A177-3AD203B41FA5}">
                      <a16:colId xmlns:a16="http://schemas.microsoft.com/office/drawing/2014/main" val="3312257170"/>
                    </a:ext>
                  </a:extLst>
                </a:gridCol>
                <a:gridCol w="1064029">
                  <a:extLst>
                    <a:ext uri="{9D8B030D-6E8A-4147-A177-3AD203B41FA5}">
                      <a16:colId xmlns:a16="http://schemas.microsoft.com/office/drawing/2014/main" val="4218234219"/>
                    </a:ext>
                  </a:extLst>
                </a:gridCol>
                <a:gridCol w="1395153">
                  <a:extLst>
                    <a:ext uri="{9D8B030D-6E8A-4147-A177-3AD203B41FA5}">
                      <a16:colId xmlns:a16="http://schemas.microsoft.com/office/drawing/2014/main" val="749808593"/>
                    </a:ext>
                  </a:extLst>
                </a:gridCol>
              </a:tblGrid>
              <a:tr h="528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순번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저자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논문명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논문지명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게재일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134051"/>
                  </a:ext>
                </a:extLst>
              </a:tr>
              <a:tr h="96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저자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Restore Schedule Operator for Automating Disaster Recovery in Kubernetes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ICGHIT 2023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Accepted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555193"/>
                  </a:ext>
                </a:extLst>
              </a:tr>
              <a:tr h="96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저자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쿠버네티스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클러스터 간 복구 자동화를 위한 복원 스케줄 오퍼레이터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대한전자공학회 논문집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2023.06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Accepted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240344"/>
                  </a:ext>
                </a:extLst>
              </a:tr>
              <a:tr h="96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저자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Survey on Backup and Recovery Tools and </a:t>
                      </a:r>
                      <a:r>
                        <a:rPr lang="en-US" altLang="ko-KR" dirty="0" err="1"/>
                        <a:t>Multicluster</a:t>
                      </a:r>
                      <a:r>
                        <a:rPr lang="en-US" altLang="ko-KR" dirty="0"/>
                        <a:t> Management Platforms in a Kubernetes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IEIE Transactions on Smart Processing and Computing (IEIE SPC)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Submitted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247631"/>
                  </a:ext>
                </a:extLst>
              </a:tr>
              <a:tr h="96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저자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The Design and Implementation of an Automated Disaster Recovery System for Kubernetes Cluster Using LLM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MDPI Applied Sciences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Soon to be Submitted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365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09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04994E7-2B9F-F44B-ACAC-20B969C1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878"/>
            <a:ext cx="10515600" cy="56951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3500" b="1" dirty="0">
                <a:solidFill>
                  <a:srgbClr val="002048">
                    <a:alpha val="20000"/>
                  </a:srgbClr>
                </a:solidFill>
              </a:rPr>
              <a:t>서론</a:t>
            </a:r>
            <a:endParaRPr lang="en-US" altLang="ko-KR" sz="35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500" b="1" dirty="0">
                <a:solidFill>
                  <a:srgbClr val="002048">
                    <a:alpha val="20000"/>
                  </a:srgbClr>
                </a:solidFill>
              </a:rPr>
              <a:t>연구 논문 리스트</a:t>
            </a:r>
            <a:endParaRPr lang="en-US" altLang="ko-KR" sz="35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500" b="1" dirty="0"/>
              <a:t>관련 연구 및 배경 지식</a:t>
            </a:r>
            <a:endParaRPr lang="en-US" altLang="ko-KR" sz="3500" b="1" dirty="0"/>
          </a:p>
          <a:p>
            <a:pPr lvl="1">
              <a:lnSpc>
                <a:spcPct val="150000"/>
              </a:lnSpc>
            </a:pPr>
            <a:r>
              <a:rPr lang="ko-KR" altLang="en-US" sz="2600" b="1" dirty="0"/>
              <a:t>관련 연구</a:t>
            </a:r>
            <a:endParaRPr lang="en-US" altLang="ko-KR" sz="2600" b="1" dirty="0"/>
          </a:p>
          <a:p>
            <a:pPr lvl="1">
              <a:lnSpc>
                <a:spcPct val="150000"/>
              </a:lnSpc>
            </a:pPr>
            <a:r>
              <a:rPr lang="ko-KR" altLang="en-US" sz="2600" b="1" dirty="0"/>
              <a:t>배경 지식</a:t>
            </a:r>
            <a:endParaRPr lang="en-US" altLang="ko-KR" sz="2600" b="1" dirty="0"/>
          </a:p>
          <a:p>
            <a:pPr>
              <a:lnSpc>
                <a:spcPct val="150000"/>
              </a:lnSpc>
            </a:pPr>
            <a:r>
              <a:rPr lang="ko-KR" altLang="en-US" sz="35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500" b="1" dirty="0">
                <a:solidFill>
                  <a:srgbClr val="002048">
                    <a:alpha val="20000"/>
                  </a:srgbClr>
                </a:solidFill>
              </a:rPr>
              <a:t> 복구 도구 조사</a:t>
            </a:r>
            <a:endParaRPr lang="en-US" altLang="ko-KR" sz="35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ore-KR" sz="3500" b="1" dirty="0">
                <a:solidFill>
                  <a:srgbClr val="002048">
                    <a:alpha val="20000"/>
                  </a:srgbClr>
                </a:solidFill>
              </a:rPr>
              <a:t>LLM</a:t>
            </a:r>
            <a:r>
              <a:rPr lang="ko-KR" altLang="en-US" sz="3500" b="1" dirty="0">
                <a:solidFill>
                  <a:srgbClr val="002048">
                    <a:alpha val="20000"/>
                  </a:srgbClr>
                </a:solidFill>
              </a:rPr>
              <a:t>을 이용한 </a:t>
            </a:r>
            <a:r>
              <a:rPr lang="ko-KR" altLang="en-US" sz="35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500" b="1" dirty="0">
                <a:solidFill>
                  <a:srgbClr val="002048">
                    <a:alpha val="20000"/>
                  </a:srgbClr>
                </a:solidFill>
              </a:rPr>
              <a:t> 클러스터 자동 복구 시스템</a:t>
            </a:r>
            <a:endParaRPr lang="en-US" altLang="ko-KR" sz="35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500" b="1" dirty="0">
                <a:solidFill>
                  <a:srgbClr val="002048">
                    <a:alpha val="20000"/>
                  </a:srgbClr>
                </a:solidFill>
              </a:rPr>
              <a:t>결론</a:t>
            </a:r>
            <a:endParaRPr lang="en-US" altLang="ko-Kore-KR" sz="3500" b="1" dirty="0">
              <a:solidFill>
                <a:srgbClr val="002048">
                  <a:alpha val="20000"/>
                </a:srgb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BC184-CC3B-C84F-8945-600522FB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1832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관련 연구 및 배경 지식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3508513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다양한 관련 연구들이 있으나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우리의 연구는 다음과 같은 차별점이 있다</a:t>
            </a:r>
            <a:r>
              <a:rPr lang="en-US" altLang="ko-KR" sz="2000" b="1" dirty="0"/>
              <a:t>.</a:t>
            </a:r>
          </a:p>
          <a:p>
            <a:pPr marL="1314450" lvl="2" indent="-40005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</a:rPr>
              <a:t>우리의 연구는 클러스터 단위의 자동 복구가 가능하다</a:t>
            </a:r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3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</a:rPr>
              <a:t>관련 연구 </a:t>
            </a:r>
            <a:r>
              <a:rPr lang="en-US" altLang="ko-KR" sz="1600" b="1" dirty="0">
                <a:solidFill>
                  <a:schemeClr val="tx1"/>
                </a:solidFill>
              </a:rPr>
              <a:t>[1] </a:t>
            </a:r>
            <a:r>
              <a:rPr lang="ko-KR" altLang="en-US" sz="1600" b="1" dirty="0">
                <a:solidFill>
                  <a:schemeClr val="tx1"/>
                </a:solidFill>
              </a:rPr>
              <a:t>는 </a:t>
            </a:r>
            <a:r>
              <a:rPr lang="en-US" altLang="ko-KR" sz="1600" b="1" dirty="0">
                <a:solidFill>
                  <a:schemeClr val="tx1"/>
                </a:solidFill>
              </a:rPr>
              <a:t>Job </a:t>
            </a:r>
            <a:r>
              <a:rPr lang="ko-KR" altLang="en-US" sz="1600" b="1" dirty="0">
                <a:solidFill>
                  <a:schemeClr val="tx1"/>
                </a:solidFill>
              </a:rPr>
              <a:t>단위의 자동 복구를 제안하였으나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</a:rPr>
              <a:t> 클러스터가 기능을 상실하면 동작할 수 없다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 marL="1314450" lvl="2" indent="-400050">
              <a:lnSpc>
                <a:spcPct val="140000"/>
              </a:lnSpc>
              <a:buFont typeface="+mj-lt"/>
              <a:buAutoNum type="romanUcPeriod"/>
            </a:pPr>
            <a:endParaRPr lang="en-US" altLang="ko-KR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1314450" lvl="2" indent="-400050">
              <a:lnSpc>
                <a:spcPct val="140000"/>
              </a:lnSpc>
              <a:buFont typeface="+mj-lt"/>
              <a:buAutoNum type="romanUcPeriod"/>
            </a:pP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</a:rPr>
              <a:t>우리의 연구는 동작중인 클러스터에 복구를 진행하여 서버 자원을 효율적으로 사용한다</a:t>
            </a:r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3">
              <a:lnSpc>
                <a:spcPct val="140000"/>
              </a:lnSpc>
              <a:buFont typeface="Wingdings" pitchFamily="2" charset="2"/>
              <a:buChar char="Ø"/>
            </a:pPr>
            <a:r>
              <a:rPr lang="ko-KR" altLang="en-US" sz="1600" b="1" dirty="0">
                <a:solidFill>
                  <a:schemeClr val="tx1"/>
                </a:solidFill>
              </a:rPr>
              <a:t>관련 연구 </a:t>
            </a:r>
            <a:r>
              <a:rPr lang="en-US" altLang="ko-KR" sz="1600" b="1" dirty="0">
                <a:solidFill>
                  <a:schemeClr val="tx1"/>
                </a:solidFill>
              </a:rPr>
              <a:t>[2] </a:t>
            </a:r>
            <a:r>
              <a:rPr lang="ko-KR" altLang="en-US" sz="1600" b="1" dirty="0">
                <a:solidFill>
                  <a:schemeClr val="tx1"/>
                </a:solidFill>
              </a:rPr>
              <a:t>는 애플리케이션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단위의 자동 복구를 제안하였으나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</a:rPr>
              <a:t> 대기 상태의 서버 자원이 필요하다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</a:p>
          <a:p>
            <a:pPr lvl="3">
              <a:lnSpc>
                <a:spcPct val="14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관련 연구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844DA-CBEB-2409-257F-FF03C1F7504A}"/>
              </a:ext>
            </a:extLst>
          </p:cNvPr>
          <p:cNvSpPr txBox="1"/>
          <p:nvPr/>
        </p:nvSpPr>
        <p:spPr>
          <a:xfrm>
            <a:off x="838199" y="5890423"/>
            <a:ext cx="11048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/>
              <a:t>[1]</a:t>
            </a:r>
            <a:r>
              <a:rPr kumimoji="1" lang="ko-KR" altLang="en-US" sz="1400" b="1" dirty="0"/>
              <a:t>  </a:t>
            </a:r>
            <a:r>
              <a:rPr kumimoji="1" lang="en" altLang="ko-KR" sz="1400" b="1" dirty="0"/>
              <a:t>T. B. Sousa, H. S. Ferreira, F. F. Correia, and A. Aguiar, “Engineering Software for the Cloud: Automated Recovery and Scheduler,”</a:t>
            </a:r>
          </a:p>
          <a:p>
            <a:r>
              <a:rPr kumimoji="1" lang="en-US" altLang="ko-KR" sz="1400" b="1" dirty="0"/>
              <a:t>[2]</a:t>
            </a:r>
            <a:r>
              <a:rPr kumimoji="1" lang="ko-KR" altLang="en-US" sz="1400" b="1" dirty="0"/>
              <a:t>  </a:t>
            </a:r>
            <a:r>
              <a:rPr kumimoji="1" lang="en" altLang="ko-KR" sz="1400" b="1" dirty="0"/>
              <a:t>X. Yu, D. Wang, X. Sun, B. Zheng, and Y. Du, “Design and Implementation of a Software Disaster Recovery Service for Cloud Computing-Based Aerospace Ground Systems,”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5941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관련 연구 및 배경 지식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쿠버네티스</a:t>
            </a:r>
            <a:r>
              <a:rPr lang="ko-KR" altLang="en-US" sz="2000" b="1" dirty="0" err="1"/>
              <a:t>는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컨테이너화된</a:t>
            </a:r>
            <a:r>
              <a:rPr lang="ko-KR" altLang="en-US" sz="2000" b="1" dirty="0"/>
              <a:t> 애플리케이션의 배포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확장 및 관리를 자동화하는 오픈 소스 플랫폼으로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클러스터를 통해 애플리케이션을 관리한다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</a:t>
            </a:r>
            <a:r>
              <a:rPr lang="ko-KR" altLang="en-US" sz="2000" b="1" dirty="0"/>
              <a:t>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여러 서버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노드라고도 함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의 집합체</a:t>
            </a:r>
            <a:r>
              <a:rPr lang="ko-KR" altLang="en-US" sz="2000" b="1" dirty="0"/>
              <a:t>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 서버들이 함께 작동하여 하나의 단일 시스템처럼 행동한다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컨테이너</a:t>
            </a:r>
            <a:r>
              <a:rPr lang="ko-KR" altLang="en-US" sz="2000" b="1" dirty="0"/>
              <a:t>는 애플리케이션을 실행하는 데 필요한 코드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라이브러리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종속성 등을 포함하는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경량화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독립 실행 환경</a:t>
            </a:r>
            <a:r>
              <a:rPr lang="ko-KR" altLang="en-US" sz="2000" b="1" dirty="0"/>
              <a:t>이다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배경 지식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쿠버네티스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9655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관련 연구 및 배경 지식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en" altLang="ko-KR" sz="2000" b="1" dirty="0"/>
              <a:t>Large Language Model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(LLM)</a:t>
            </a:r>
            <a:r>
              <a:rPr lang="ko-KR" altLang="en-US" sz="2000" b="1" dirty="0"/>
              <a:t>은 광범위한 텍스트 데이터를 기반으로 한 자연어 처리의 한 형태이며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특히 트랜스포머 아키텍처에 기반하여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언어의 구조와 패턴</a:t>
            </a:r>
            <a:r>
              <a:rPr lang="ko-KR" altLang="en-US" sz="2000" b="1" dirty="0"/>
              <a:t>을 학습한다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이 모델은 텍스트 이해와 생성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번역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요약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 등의 다양한 언어 작업에 적용될 수 있는 유연성을 가지며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대규모 데이터셋을 통해 다양한 주제와 문맥에 대한 깊은 지식을 습득한다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자연어와의 유연한 인터랙션을 가능하게 함으로써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인공지능 분야에서 핵심적인 기술로 자리매김하고 있다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배경 지식 </a:t>
            </a:r>
            <a:r>
              <a:rPr lang="en-US" altLang="ko-KR" sz="2400" b="1" dirty="0"/>
              <a:t>- LLM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2112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04994E7-2B9F-F44B-ACAC-20B969C1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38"/>
            <a:ext cx="10515600" cy="57050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서론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연구 논문 리스트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관련 연구 및 배경 지식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err="1"/>
              <a:t>쿠버네티스</a:t>
            </a:r>
            <a:r>
              <a:rPr lang="ko-KR" altLang="en-US" sz="3200" b="1" dirty="0"/>
              <a:t> 복구 조사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ore-KR" sz="3200" b="1" dirty="0">
                <a:solidFill>
                  <a:srgbClr val="002048">
                    <a:alpha val="20000"/>
                  </a:srgbClr>
                </a:solidFill>
              </a:rPr>
              <a:t>LLM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을 이용한 </a:t>
            </a:r>
            <a:r>
              <a:rPr lang="ko-KR" altLang="en-US" sz="32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 클러스터 자동 복구 시스템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결론</a:t>
            </a:r>
            <a:endParaRPr lang="en-US" altLang="ko-Kore-KR" sz="3200" b="1" dirty="0">
              <a:solidFill>
                <a:srgbClr val="002048">
                  <a:alpha val="20000"/>
                </a:srgb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BC184-CC3B-C84F-8945-600522FB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45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복구 조사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 err="1"/>
              <a:t>쿠버네티스</a:t>
            </a:r>
            <a:r>
              <a:rPr lang="ko-KR" altLang="en-US" sz="2000" b="1" dirty="0"/>
              <a:t> 백업 및 복원 도구는 클러스터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데이터</a:t>
            </a:r>
            <a:r>
              <a:rPr lang="ko-KR" altLang="en-US" sz="2000" b="1" dirty="0"/>
              <a:t>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애플리케이션</a:t>
            </a:r>
            <a:r>
              <a:rPr lang="ko-KR" altLang="en-US" sz="2000" b="1" dirty="0"/>
              <a:t>을 안전하게 백업하고 필요시 복원할 수 있는 기능을 제공한다</a:t>
            </a:r>
            <a:r>
              <a:rPr lang="en-US" altLang="ko-KR" sz="2000" b="1" dirty="0"/>
              <a:t>. </a:t>
            </a:r>
          </a:p>
          <a:p>
            <a:pPr marL="457200" lvl="1" indent="0">
              <a:lnSpc>
                <a:spcPct val="140000"/>
              </a:lnSpc>
              <a:buNone/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이 도구는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클라우드 스토리지</a:t>
            </a:r>
            <a:r>
              <a:rPr lang="ko-KR" altLang="en-US" sz="2000" b="1" dirty="0"/>
              <a:t> 또는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로컬 스토리지</a:t>
            </a:r>
            <a:r>
              <a:rPr lang="ko-KR" altLang="en-US" sz="2000" b="1" dirty="0"/>
              <a:t>에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백업</a:t>
            </a:r>
            <a:r>
              <a:rPr lang="ko-KR" altLang="en-US" sz="2000" b="1" dirty="0"/>
              <a:t>을 저장하며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암호화 및 압축 기능을 제공하기도 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백업 데이터는 재해 발생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데이터 손실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또는 클러스터 마이그레이션 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 복원</a:t>
            </a:r>
            <a:r>
              <a:rPr lang="ko-KR" altLang="en-US" sz="2000" b="1" dirty="0"/>
              <a:t>을 위해 사용된다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 err="1"/>
              <a:t>쿠버네티스</a:t>
            </a:r>
            <a:r>
              <a:rPr lang="ko-KR" altLang="en-US" b="1" dirty="0"/>
              <a:t> 백업 및 복원 도구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0301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복구 조사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51054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 err="1"/>
              <a:t>쿠버네티스</a:t>
            </a:r>
            <a:r>
              <a:rPr lang="ko-KR" altLang="en-US" sz="2000" b="1" dirty="0"/>
              <a:t> 백업 및 복원 도구들을 조사하고 비교한 표이다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우리 연구는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오픈소스</a:t>
            </a:r>
            <a:r>
              <a:rPr lang="ko-KR" altLang="en-US" sz="2000" b="1" dirty="0"/>
              <a:t>이며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애플리케이션 복구 기능</a:t>
            </a:r>
            <a:r>
              <a:rPr lang="ko-KR" altLang="en-US" sz="2000" b="1" dirty="0"/>
              <a:t>을 제공하는 </a:t>
            </a:r>
            <a:r>
              <a:rPr lang="en-US" altLang="ko-KR" sz="2000" b="1" dirty="0" err="1">
                <a:solidFill>
                  <a:schemeClr val="accent5">
                    <a:lumMod val="75000"/>
                  </a:schemeClr>
                </a:solidFill>
              </a:rPr>
              <a:t>Velero</a:t>
            </a:r>
            <a:r>
              <a:rPr lang="ko-KR" altLang="en-US" sz="2000" b="1" dirty="0"/>
              <a:t>를 이용한다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 err="1"/>
              <a:t>쿠버네티스</a:t>
            </a:r>
            <a:r>
              <a:rPr lang="ko-KR" altLang="en-US" b="1" dirty="0"/>
              <a:t> 백업 및 복원 도구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FFA06C-829A-E423-C4B3-5C4FC4965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434" y="2176668"/>
            <a:ext cx="6048765" cy="43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17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복구 조사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 err="1"/>
              <a:t>쿠버네티스</a:t>
            </a:r>
            <a:r>
              <a:rPr lang="ko-KR" altLang="en-US" sz="2000" b="1" dirty="0"/>
              <a:t> 관리 플랫폼은 </a:t>
            </a:r>
            <a:r>
              <a:rPr lang="ko-KR" altLang="en-US" sz="2000" b="1" dirty="0" err="1"/>
              <a:t>쿠버네티스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배포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관리 및 확장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단순화</a:t>
            </a:r>
            <a:r>
              <a:rPr lang="ko-KR" altLang="en-US" sz="2000" b="1" dirty="0"/>
              <a:t>하고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자동화</a:t>
            </a:r>
            <a:r>
              <a:rPr lang="ko-KR" altLang="en-US" sz="2000" b="1" dirty="0"/>
              <a:t>하는 도구이다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클러스터의 구성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보안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모니터링 및 로깅 기능을 제공하여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운영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복잡성을 줄인다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사용자에게 직관적인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대시보드</a:t>
            </a:r>
            <a:r>
              <a:rPr lang="ko-KR" altLang="en-US" sz="2000" b="1" dirty="0"/>
              <a:t>를 제공함으로써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클러스터의 상태를 쉽게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모니터링</a:t>
            </a:r>
            <a:r>
              <a:rPr lang="ko-KR" altLang="en-US" sz="2000" b="1" dirty="0"/>
              <a:t>하고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관리</a:t>
            </a:r>
            <a:r>
              <a:rPr lang="ko-KR" altLang="en-US" sz="2000" b="1" dirty="0"/>
              <a:t>할 수 있게 한다</a:t>
            </a:r>
            <a:r>
              <a:rPr lang="en-US" altLang="ko-KR" sz="2000" b="1" dirty="0"/>
              <a:t>. 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 err="1"/>
              <a:t>쿠버네티스</a:t>
            </a:r>
            <a:r>
              <a:rPr lang="ko-KR" altLang="en-US" b="1" dirty="0"/>
              <a:t> 관리 플랫폼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2944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복구 조사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48006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 err="1"/>
              <a:t>쿠버네티스</a:t>
            </a:r>
            <a:r>
              <a:rPr lang="ko-KR" altLang="en-US" sz="2000" b="1" dirty="0"/>
              <a:t> 관리 플랫폼들을 조사하고 비교한 표이다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우리 연구는 오픈소스이며 가장 널리 사용되는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Rancher</a:t>
            </a:r>
            <a:r>
              <a:rPr lang="ko-KR" altLang="en-US" sz="2000" b="1" dirty="0"/>
              <a:t>를 사용한다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 err="1"/>
              <a:t>쿠버네티스</a:t>
            </a:r>
            <a:r>
              <a:rPr lang="ko-KR" altLang="en-US" b="1" dirty="0"/>
              <a:t> 관리 플랫폼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3D5E4-6E71-F296-B98B-D6D959C5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171854"/>
            <a:ext cx="6248400" cy="43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9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99567A-DE07-DCF5-1E08-655821A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표절 검사 결과</a:t>
            </a:r>
            <a:endParaRPr kumimoji="1" lang="ko-Kore-KR" altLang="en-US" sz="3600" dirty="0"/>
          </a:p>
        </p:txBody>
      </p:sp>
      <p:pic>
        <p:nvPicPr>
          <p:cNvPr id="7" name="그림 6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3E7169ED-4836-FAF9-F81D-19BD5683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94" y="1765574"/>
            <a:ext cx="11139411" cy="410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98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04994E7-2B9F-F44B-ACAC-20B969C1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573"/>
            <a:ext cx="10515600" cy="58366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b="1" dirty="0">
                <a:solidFill>
                  <a:srgbClr val="002048">
                    <a:alpha val="5000"/>
                  </a:srgbClr>
                </a:solidFill>
              </a:rPr>
              <a:t>연구 논문 리스트</a:t>
            </a:r>
            <a:endParaRPr lang="en-US" altLang="ko-KR" sz="3200" b="1" dirty="0">
              <a:solidFill>
                <a:srgbClr val="002048">
                  <a:alpha val="5000"/>
                </a:srgb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관련 연구 및 배경 지식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32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 복구 도구 조사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ore-KR" sz="3200" b="1" dirty="0"/>
              <a:t>LLM</a:t>
            </a:r>
            <a:r>
              <a:rPr lang="ko-KR" altLang="en-US" sz="3200" b="1" dirty="0"/>
              <a:t>을 이용한 </a:t>
            </a:r>
            <a:r>
              <a:rPr lang="ko-KR" altLang="en-US" sz="3200" b="1" dirty="0" err="1"/>
              <a:t>쿠버네티스</a:t>
            </a:r>
            <a:r>
              <a:rPr lang="ko-KR" altLang="en-US" sz="3200" b="1" dirty="0"/>
              <a:t> 클러스터 자동 복구 시스템</a:t>
            </a:r>
            <a:endParaRPr lang="en-US" altLang="ko-KR" sz="3200" b="1" dirty="0"/>
          </a:p>
          <a:p>
            <a:pPr lvl="1">
              <a:lnSpc>
                <a:spcPct val="120000"/>
              </a:lnSpc>
            </a:pPr>
            <a:r>
              <a:rPr lang="ko-KR" altLang="en-US" sz="2800" b="1" dirty="0"/>
              <a:t>방법론</a:t>
            </a:r>
            <a:endParaRPr lang="en-US" altLang="ko-KR" sz="2800" b="1" dirty="0"/>
          </a:p>
          <a:p>
            <a:pPr lvl="1">
              <a:lnSpc>
                <a:spcPct val="120000"/>
              </a:lnSpc>
            </a:pPr>
            <a:r>
              <a:rPr lang="en-US" altLang="ko-KR" sz="2800" b="1" dirty="0"/>
              <a:t>Dataset</a:t>
            </a:r>
          </a:p>
          <a:p>
            <a:pPr lvl="1">
              <a:lnSpc>
                <a:spcPct val="120000"/>
              </a:lnSpc>
            </a:pPr>
            <a:r>
              <a:rPr lang="en-US" altLang="ko-KR" sz="2800" b="1" dirty="0"/>
              <a:t>Model</a:t>
            </a:r>
          </a:p>
          <a:p>
            <a:pPr lvl="1">
              <a:lnSpc>
                <a:spcPct val="120000"/>
              </a:lnSpc>
            </a:pPr>
            <a:r>
              <a:rPr lang="ko-KR" altLang="en-US" sz="2800" b="1" dirty="0"/>
              <a:t>실험 및 결과</a:t>
            </a:r>
            <a:endParaRPr lang="en-US" altLang="ko-KR" sz="2800" b="1" dirty="0"/>
          </a:p>
          <a:p>
            <a:pPr>
              <a:lnSpc>
                <a:spcPct val="120000"/>
              </a:lnSpc>
            </a:pPr>
            <a:r>
              <a:rPr lang="ko-KR" altLang="en-US" sz="3200" b="1" dirty="0">
                <a:solidFill>
                  <a:srgbClr val="002048">
                    <a:alpha val="5000"/>
                  </a:srgbClr>
                </a:solidFill>
              </a:rPr>
              <a:t>결론</a:t>
            </a:r>
            <a:endParaRPr lang="en-US" altLang="ko-Kore-KR" sz="3200" b="1" dirty="0">
              <a:solidFill>
                <a:srgbClr val="002048">
                  <a:alpha val="5000"/>
                </a:srgb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BC184-CC3B-C84F-8945-600522FB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011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0A0B091-F247-0B8E-1B97-894A2D576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280" y="2176667"/>
            <a:ext cx="4783920" cy="43877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8"/>
            <a:ext cx="6477000" cy="4069607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 err="1"/>
              <a:t>쿠버네티스</a:t>
            </a:r>
            <a:r>
              <a:rPr lang="ko-KR" altLang="en-US" sz="2000" b="1" dirty="0"/>
              <a:t> 관리 플랫폼의 모니터링 기능에서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오류</a:t>
            </a:r>
            <a:r>
              <a:rPr lang="ko-KR" altLang="en-US" sz="2000" b="1" dirty="0"/>
              <a:t>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감지</a:t>
            </a:r>
            <a:r>
              <a:rPr lang="ko-KR" altLang="en-US" sz="2000" b="1" dirty="0"/>
              <a:t>되면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자동 복구</a:t>
            </a:r>
            <a:r>
              <a:rPr lang="ko-KR" altLang="en-US" sz="2000" b="1" dirty="0"/>
              <a:t>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시작</a:t>
            </a:r>
            <a:r>
              <a:rPr lang="ko-KR" altLang="en-US" sz="2000" b="1" dirty="0"/>
              <a:t> 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endParaRPr lang="en-US" altLang="ko-KR" sz="2000" b="1" dirty="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 재해 발생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이름</a:t>
            </a:r>
            <a:r>
              <a:rPr lang="ko-KR" altLang="en-US" sz="2000" b="1" dirty="0"/>
              <a:t>을 리소스 비교 컴포넌트로 전달한다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자동 복구가 시작되면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재해 발생 클러스터 이름이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저장</a:t>
            </a:r>
            <a:r>
              <a:rPr lang="ko-KR" altLang="en-US" sz="2000" b="1" dirty="0"/>
              <a:t>되어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오류 상태</a:t>
            </a:r>
            <a:r>
              <a:rPr lang="ko-KR" altLang="en-US" sz="2000" b="1" dirty="0"/>
              <a:t>여도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중복 호출 되지 않는다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방법론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모니터링 및 이벤트 감지 컴포넌트</a:t>
            </a:r>
            <a:endParaRPr lang="en-US" altLang="ko-KR" sz="2000" b="1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D54B24B-ABEF-4C2A-A92D-75171D28AC96}"/>
              </a:ext>
            </a:extLst>
          </p:cNvPr>
          <p:cNvCxnSpPr>
            <a:cxnSpLocks/>
          </p:cNvCxnSpPr>
          <p:nvPr/>
        </p:nvCxnSpPr>
        <p:spPr>
          <a:xfrm>
            <a:off x="6877878" y="2494722"/>
            <a:ext cx="2079719" cy="1504522"/>
          </a:xfrm>
          <a:prstGeom prst="bentConnector3">
            <a:avLst>
              <a:gd name="adj1" fmla="val 6449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E29FD2F-7B20-C55A-7BBB-1F367F006A65}"/>
              </a:ext>
            </a:extLst>
          </p:cNvPr>
          <p:cNvCxnSpPr>
            <a:cxnSpLocks/>
          </p:cNvCxnSpPr>
          <p:nvPr/>
        </p:nvCxnSpPr>
        <p:spPr>
          <a:xfrm>
            <a:off x="7023798" y="3878664"/>
            <a:ext cx="1933799" cy="802668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167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7451689" cy="445120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전달 받은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재해 발생 클러스터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tx1"/>
                </a:solidFill>
              </a:rPr>
              <a:t>총 </a:t>
            </a:r>
            <a:r>
              <a:rPr lang="en-US" altLang="ko-KR" sz="2000" b="1" dirty="0">
                <a:solidFill>
                  <a:schemeClr val="tx1"/>
                </a:solidFill>
              </a:rPr>
              <a:t>CPU </a:t>
            </a:r>
            <a:r>
              <a:rPr lang="ko-KR" altLang="en-US" sz="2000" b="1" dirty="0">
                <a:solidFill>
                  <a:schemeClr val="tx1"/>
                </a:solidFill>
              </a:rPr>
              <a:t>개수 </a:t>
            </a:r>
            <a:r>
              <a:rPr lang="en-US" altLang="ko-KR" sz="2000" b="1" dirty="0"/>
              <a:t>(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와 관리중인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다른 클러스터들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tx1"/>
                </a:solidFill>
              </a:rPr>
              <a:t>총 </a:t>
            </a:r>
            <a:r>
              <a:rPr lang="en-US" altLang="ko-KR" sz="2000" b="1" dirty="0">
                <a:solidFill>
                  <a:schemeClr val="tx1"/>
                </a:solidFill>
              </a:rPr>
              <a:t>CPU </a:t>
            </a:r>
            <a:r>
              <a:rPr lang="ko-KR" altLang="en-US" sz="2000" b="1" dirty="0">
                <a:solidFill>
                  <a:schemeClr val="tx1"/>
                </a:solidFill>
              </a:rPr>
              <a:t>개수 </a:t>
            </a:r>
            <a:r>
              <a:rPr lang="en-US" altLang="ko-KR" sz="2000" b="1" dirty="0"/>
              <a:t>(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를 비교한다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A &lt;=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ko-KR" altLang="en-US" sz="2000" b="1" dirty="0"/>
              <a:t>인 클러스터가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없으면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자동 복구 불가 알람</a:t>
            </a:r>
            <a:r>
              <a:rPr lang="ko-KR" altLang="en-US" sz="2000" b="1" dirty="0"/>
              <a:t>을 사용자에게 보내고 작업을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종료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A &lt;= B</a:t>
            </a:r>
            <a:r>
              <a:rPr lang="ko-KR" altLang="en-US" sz="2000" b="1" dirty="0"/>
              <a:t>인 클러스터가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있으면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해당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</a:t>
            </a:r>
            <a:r>
              <a:rPr lang="ko-KR" altLang="en-US" sz="2000" b="1" dirty="0"/>
              <a:t>들의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이름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조회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조회된</a:t>
            </a:r>
            <a:r>
              <a:rPr lang="ko-KR" altLang="en-US" sz="2000" b="1" dirty="0"/>
              <a:t> 클러스터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이름들</a:t>
            </a:r>
            <a:r>
              <a:rPr lang="ko-KR" altLang="en-US" sz="2000" b="1" dirty="0"/>
              <a:t>을 복원 대상 클러스터 선정 컴포넌트로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전달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/>
              <a:t>타겟 클러스터가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한 개</a:t>
            </a:r>
            <a:r>
              <a:rPr lang="ko-KR" altLang="en-US" sz="2000" b="1" dirty="0"/>
              <a:t>이면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스케줄링 없이 복원 </a:t>
            </a:r>
            <a:r>
              <a:rPr lang="ko-KR" altLang="en-US" sz="2000" b="1" dirty="0"/>
              <a:t>실행</a:t>
            </a:r>
            <a:endParaRPr lang="en-US" altLang="ko-KR" sz="2000" b="1" dirty="0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방법론</a:t>
            </a:r>
            <a:r>
              <a:rPr lang="en-US" altLang="ko-KR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리소스 비교 및 알람 컴포넌트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86011A-0E85-BB86-D720-5B536359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10" y="1343818"/>
            <a:ext cx="3717890" cy="5252038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CA5E9D7-373C-A2AC-C1D0-C703481DD97F}"/>
              </a:ext>
            </a:extLst>
          </p:cNvPr>
          <p:cNvCxnSpPr>
            <a:cxnSpLocks/>
          </p:cNvCxnSpPr>
          <p:nvPr/>
        </p:nvCxnSpPr>
        <p:spPr>
          <a:xfrm>
            <a:off x="7566409" y="2494722"/>
            <a:ext cx="1617787" cy="4695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9D6E861-FB23-B973-FD0B-68C82DFC348B}"/>
              </a:ext>
            </a:extLst>
          </p:cNvPr>
          <p:cNvCxnSpPr>
            <a:cxnSpLocks/>
          </p:cNvCxnSpPr>
          <p:nvPr/>
        </p:nvCxnSpPr>
        <p:spPr>
          <a:xfrm>
            <a:off x="7666892" y="3368712"/>
            <a:ext cx="3557117" cy="287719"/>
          </a:xfrm>
          <a:prstGeom prst="bentConnector3">
            <a:avLst>
              <a:gd name="adj1" fmla="val 10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539226B-B153-CE59-DE4C-702E8725A86B}"/>
              </a:ext>
            </a:extLst>
          </p:cNvPr>
          <p:cNvCxnSpPr>
            <a:cxnSpLocks/>
          </p:cNvCxnSpPr>
          <p:nvPr/>
        </p:nvCxnSpPr>
        <p:spPr>
          <a:xfrm flipV="1">
            <a:off x="7978391" y="4289830"/>
            <a:ext cx="1205805" cy="80691"/>
          </a:xfrm>
          <a:prstGeom prst="bentConnector3">
            <a:avLst>
              <a:gd name="adj1" fmla="val 375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53C4DB0-AC84-948D-412C-5FD8D0CAFDE4}"/>
              </a:ext>
            </a:extLst>
          </p:cNvPr>
          <p:cNvCxnSpPr>
            <a:cxnSpLocks/>
          </p:cNvCxnSpPr>
          <p:nvPr/>
        </p:nvCxnSpPr>
        <p:spPr>
          <a:xfrm flipV="1">
            <a:off x="7566409" y="4981994"/>
            <a:ext cx="1527349" cy="303439"/>
          </a:xfrm>
          <a:prstGeom prst="bentConnector3">
            <a:avLst>
              <a:gd name="adj1" fmla="val 55263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5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7982094" cy="40696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전달 받은 클러스터의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현재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사용률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조회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조회된 </a:t>
            </a:r>
            <a:r>
              <a:rPr lang="en-US" altLang="ko-KR" sz="2000" b="1" dirty="0"/>
              <a:t>CPU </a:t>
            </a:r>
            <a:r>
              <a:rPr lang="ko-KR" altLang="en-US" sz="2000" b="1" dirty="0"/>
              <a:t>사용률을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LLM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기반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사용률 예측 모델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매개 변수</a:t>
            </a:r>
            <a:r>
              <a:rPr lang="ko-KR" altLang="en-US" sz="2000" b="1" dirty="0"/>
              <a:t>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입력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예측된 </a:t>
            </a:r>
            <a:r>
              <a:rPr lang="en-US" altLang="ko-KR" sz="2000" b="1" dirty="0"/>
              <a:t>CPU </a:t>
            </a:r>
            <a:r>
              <a:rPr lang="ko-KR" altLang="en-US" sz="2000" b="1" dirty="0"/>
              <a:t>사용률이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가장 낮은</a:t>
            </a:r>
            <a:r>
              <a:rPr lang="ko-KR" altLang="en-US" sz="2000" b="1" dirty="0"/>
              <a:t> 클러스터를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 타겟 클러스터</a:t>
            </a:r>
            <a:r>
              <a:rPr lang="ko-KR" altLang="en-US" sz="2000" b="1" dirty="0"/>
              <a:t>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선정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선정된 클러스터 이름</a:t>
            </a:r>
            <a:r>
              <a:rPr lang="ko-KR" altLang="en-US" sz="2000" b="1" dirty="0"/>
              <a:t>을 복원 작업실행 컴포넌트로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전달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방법론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복원 타겟 클러스터 선정 컴포넌트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BE06E0-2CDB-C835-3CF1-6F9597BFF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536" y="1343817"/>
            <a:ext cx="3117663" cy="5284057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8546243-CDB1-34E2-997D-F22F5B036B19}"/>
              </a:ext>
            </a:extLst>
          </p:cNvPr>
          <p:cNvCxnSpPr>
            <a:cxnSpLocks/>
          </p:cNvCxnSpPr>
          <p:nvPr/>
        </p:nvCxnSpPr>
        <p:spPr>
          <a:xfrm>
            <a:off x="7546312" y="2494722"/>
            <a:ext cx="2240783" cy="469545"/>
          </a:xfrm>
          <a:prstGeom prst="bentConnector3">
            <a:avLst>
              <a:gd name="adj1" fmla="val 65247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FEB6ED2-036D-8884-1C02-8A72CD8E4385}"/>
              </a:ext>
            </a:extLst>
          </p:cNvPr>
          <p:cNvCxnSpPr>
            <a:cxnSpLocks/>
          </p:cNvCxnSpPr>
          <p:nvPr/>
        </p:nvCxnSpPr>
        <p:spPr>
          <a:xfrm>
            <a:off x="8490857" y="3049712"/>
            <a:ext cx="1296237" cy="609932"/>
          </a:xfrm>
          <a:prstGeom prst="bentConnector3">
            <a:avLst>
              <a:gd name="adj1" fmla="val 40698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0617BBE-4FD6-8C5C-6676-A578927EFDB0}"/>
              </a:ext>
            </a:extLst>
          </p:cNvPr>
          <p:cNvCxnSpPr>
            <a:cxnSpLocks/>
          </p:cNvCxnSpPr>
          <p:nvPr/>
        </p:nvCxnSpPr>
        <p:spPr>
          <a:xfrm>
            <a:off x="7847763" y="3893734"/>
            <a:ext cx="1939332" cy="419704"/>
          </a:xfrm>
          <a:prstGeom prst="bentConnector3">
            <a:avLst>
              <a:gd name="adj1" fmla="val 61917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03712E8-BD84-2AAD-8590-89AD92030DAA}"/>
              </a:ext>
            </a:extLst>
          </p:cNvPr>
          <p:cNvCxnSpPr>
            <a:cxnSpLocks/>
          </p:cNvCxnSpPr>
          <p:nvPr/>
        </p:nvCxnSpPr>
        <p:spPr>
          <a:xfrm>
            <a:off x="8587409" y="4823791"/>
            <a:ext cx="1199685" cy="16549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2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8094784" cy="406960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재해 발생 클러스터의 이름으로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백업 파일 이름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조회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/>
              <a:t> </a:t>
            </a:r>
            <a:r>
              <a:rPr lang="ko-KR" altLang="en-US" sz="1400" b="1" dirty="0"/>
              <a:t>백업 파일 이름 예시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cluster name</a:t>
            </a:r>
            <a:r>
              <a:rPr lang="en-US" altLang="ko-KR" sz="1400" b="1" dirty="0"/>
              <a:t>-20231206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Ø"/>
            </a:pPr>
            <a:endParaRPr lang="en-US" altLang="ko-KR" sz="1400" b="1" dirty="0"/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조회된 백업 파일 이름을 포함하여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 명령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생성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복원 타겟 클러스터에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 명령</a:t>
            </a:r>
            <a:r>
              <a:rPr lang="ko-KR" altLang="en-US" sz="2000" b="1" dirty="0"/>
              <a:t>이 실행되도록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전송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복원 타겟 클러스터에서 복원 명령이 실행되어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 작업</a:t>
            </a:r>
            <a:r>
              <a:rPr lang="ko-KR" altLang="en-US" sz="2000" b="1" dirty="0"/>
              <a:t>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시작</a:t>
            </a:r>
            <a:r>
              <a:rPr lang="ko-KR" altLang="en-US" sz="2000" b="1" dirty="0"/>
              <a:t>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endParaRPr lang="en-US" altLang="ko-KR" sz="2000" b="1" dirty="0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방법론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복원 작업 실행 컴포넌트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CF949B-1343-CC8D-3F82-09905F32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984" y="1343506"/>
            <a:ext cx="2954215" cy="5271384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7CC196B-1A16-3347-1744-5B98A6B20105}"/>
              </a:ext>
            </a:extLst>
          </p:cNvPr>
          <p:cNvCxnSpPr>
            <a:cxnSpLocks/>
          </p:cNvCxnSpPr>
          <p:nvPr/>
        </p:nvCxnSpPr>
        <p:spPr>
          <a:xfrm>
            <a:off x="8400422" y="2494722"/>
            <a:ext cx="1386673" cy="4695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3AC42FC-3F02-D9F1-B1F8-928CBA17AB26}"/>
              </a:ext>
            </a:extLst>
          </p:cNvPr>
          <p:cNvCxnSpPr>
            <a:cxnSpLocks/>
          </p:cNvCxnSpPr>
          <p:nvPr/>
        </p:nvCxnSpPr>
        <p:spPr>
          <a:xfrm flipV="1">
            <a:off x="8239648" y="3633628"/>
            <a:ext cx="1587639" cy="108322"/>
          </a:xfrm>
          <a:prstGeom prst="bentConnector3">
            <a:avLst>
              <a:gd name="adj1" fmla="val 55063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6488A2A-263C-B6A9-D3D9-EB749249D667}"/>
              </a:ext>
            </a:extLst>
          </p:cNvPr>
          <p:cNvCxnSpPr>
            <a:cxnSpLocks/>
          </p:cNvCxnSpPr>
          <p:nvPr/>
        </p:nvCxnSpPr>
        <p:spPr>
          <a:xfrm>
            <a:off x="8239648" y="4248166"/>
            <a:ext cx="1587639" cy="93452"/>
          </a:xfrm>
          <a:prstGeom prst="bentConnector3">
            <a:avLst>
              <a:gd name="adj1" fmla="val 52532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20AB34A-622A-3541-3B51-8DB41F65D933}"/>
              </a:ext>
            </a:extLst>
          </p:cNvPr>
          <p:cNvCxnSpPr>
            <a:cxnSpLocks/>
          </p:cNvCxnSpPr>
          <p:nvPr/>
        </p:nvCxnSpPr>
        <p:spPr>
          <a:xfrm>
            <a:off x="8400422" y="4754382"/>
            <a:ext cx="1426865" cy="23964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985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70"/>
            <a:ext cx="11049000" cy="350923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우리는 클러스터 </a:t>
            </a:r>
            <a:r>
              <a:rPr lang="en-US" altLang="ko-KR" sz="2000" b="1" dirty="0"/>
              <a:t>CPU</a:t>
            </a:r>
            <a:r>
              <a:rPr lang="ko-KR" altLang="en-US" sz="2000" b="1" dirty="0"/>
              <a:t> 예측 모델을 훈련하기 위해 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Google Cluster Trace Dataset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2000" b="1" dirty="0"/>
              <a:t>[3]</a:t>
            </a:r>
            <a:r>
              <a:rPr lang="ko-KR" altLang="en-US" sz="2000" b="1" dirty="0"/>
              <a:t> 중 </a:t>
            </a:r>
            <a:r>
              <a:rPr lang="en-US" altLang="ko-KR" sz="2000" b="1" dirty="0"/>
              <a:t>ClusterData-2011_2 </a:t>
            </a:r>
            <a:r>
              <a:rPr lang="ko-KR" altLang="en-US" sz="2000" b="1" dirty="0"/>
              <a:t>버전을 활용하였다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이 데이터셋은 </a:t>
            </a:r>
            <a:r>
              <a:rPr lang="en-US" altLang="ko-KR" sz="2000" b="1" dirty="0"/>
              <a:t>2011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월 한 달 간 약 </a:t>
            </a:r>
            <a:r>
              <a:rPr lang="en-US" altLang="ko-KR" sz="2000" b="1" dirty="0"/>
              <a:t>12,500</a:t>
            </a:r>
            <a:r>
              <a:rPr lang="ko-KR" altLang="en-US" sz="2000" b="1" dirty="0"/>
              <a:t>대의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머신</a:t>
            </a:r>
            <a:r>
              <a:rPr lang="ko-KR" altLang="en-US" sz="2000" b="1" dirty="0" err="1"/>
              <a:t>과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65</a:t>
            </a:r>
            <a:r>
              <a:rPr lang="ko-KR" altLang="en-US" sz="2000" b="1" dirty="0"/>
              <a:t>만 개의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잡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그리고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천만 개의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태스크</a:t>
            </a:r>
            <a:r>
              <a:rPr lang="ko-KR" altLang="en-US" sz="2000" b="1" dirty="0"/>
              <a:t>가 포함된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단일 클러스터</a:t>
            </a:r>
            <a:r>
              <a:rPr lang="ko-KR" altLang="en-US" sz="2000" b="1" dirty="0"/>
              <a:t>의 활동을 기록한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데이터</a:t>
            </a:r>
            <a:r>
              <a:rPr lang="ko-KR" altLang="en-US" sz="2000" b="1" dirty="0"/>
              <a:t>이다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2000" b="1" dirty="0"/>
              <a:t>Google Cluster trace dataset</a:t>
            </a:r>
            <a:r>
              <a:rPr lang="ko-KR" altLang="en-US" sz="2000" b="1" dirty="0"/>
              <a:t>이 클러스터의 직접적인 </a:t>
            </a:r>
            <a:r>
              <a:rPr lang="en-US" altLang="ko-KR" sz="2000" b="1" dirty="0"/>
              <a:t>CPU </a:t>
            </a:r>
            <a:r>
              <a:rPr lang="ko-KR" altLang="en-US" sz="2000" b="1" dirty="0"/>
              <a:t>사용률 데이터를 제공하지 않기 때문에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우리는 추출한 데이터를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집계하는 과정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수행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73544-A9AA-377E-9CE0-2AEEFD14DD5F}"/>
              </a:ext>
            </a:extLst>
          </p:cNvPr>
          <p:cNvSpPr txBox="1"/>
          <p:nvPr/>
        </p:nvSpPr>
        <p:spPr>
          <a:xfrm>
            <a:off x="838200" y="5984665"/>
            <a:ext cx="110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[3] C. Reiss, J. Wilkes, and J. L. Hellerstein, “Google cluster-usage traces: Format + schema,” Google, Available: https://github.com/google/cluster-data</a:t>
            </a:r>
          </a:p>
        </p:txBody>
      </p:sp>
    </p:spTree>
    <p:extLst>
      <p:ext uri="{BB962C8B-B14F-4D97-AF65-F5344CB8AC3E}">
        <p14:creationId xmlns:p14="http://schemas.microsoft.com/office/powerpoint/2010/main" val="402589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3559113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가장 이른 측정 시작 시간부터 가장 늦은 측정 종료 시간까지 파악하여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기반으로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분 간격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time slot</a:t>
            </a:r>
            <a:r>
              <a:rPr lang="ko-KR" altLang="en-US" sz="2000" b="1" dirty="0"/>
              <a:t>을 총 </a:t>
            </a:r>
            <a:r>
              <a:rPr lang="en-US" altLang="ko-KR" sz="2000" b="1" dirty="0"/>
              <a:t>8352</a:t>
            </a:r>
            <a:r>
              <a:rPr lang="ko-KR" altLang="en-US" sz="2000" b="1" dirty="0"/>
              <a:t>개 생성하고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각 태스크의 측정 시작 시간과 종료 시간에 따라 해당 </a:t>
            </a:r>
            <a:r>
              <a:rPr lang="en-US" altLang="ko-KR" sz="2000" b="1" dirty="0"/>
              <a:t>time slot</a:t>
            </a:r>
            <a:r>
              <a:rPr lang="ko-KR" altLang="en-US" sz="2000" b="1" dirty="0"/>
              <a:t>에 대한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사용률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합산</a:t>
            </a:r>
            <a:r>
              <a:rPr lang="ko-KR" altLang="en-US" sz="2000" b="1" dirty="0"/>
              <a:t>하는 방식을 사용한다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이렇게 </a:t>
            </a:r>
            <a:r>
              <a:rPr lang="ko-KR" altLang="en-US" sz="2000" b="1" dirty="0" err="1"/>
              <a:t>전처리된</a:t>
            </a:r>
            <a:r>
              <a:rPr lang="ko-KR" altLang="en-US" sz="2000" b="1" dirty="0"/>
              <a:t> 데이터는 시계열 데이터로</a:t>
            </a:r>
            <a:r>
              <a:rPr lang="en-US" altLang="ko-KR" sz="2000" b="1" dirty="0"/>
              <a:t>,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분 간격</a:t>
            </a:r>
            <a:r>
              <a:rPr lang="ko-KR" altLang="en-US" sz="2000" b="1" dirty="0"/>
              <a:t>으로 배치되어 클러스터의 </a:t>
            </a:r>
            <a:r>
              <a:rPr lang="en-US" altLang="ko-KR" sz="2000" b="1" dirty="0"/>
              <a:t>CPU </a:t>
            </a:r>
            <a:r>
              <a:rPr lang="ko-KR" altLang="en-US" sz="2000" b="1" dirty="0"/>
              <a:t>사용률 동향을 분석하는 데 사용한다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 Dataset </a:t>
            </a:r>
            <a:r>
              <a:rPr lang="en-US" altLang="ko-KR" sz="2000" b="1" dirty="0"/>
              <a:t>- </a:t>
            </a:r>
            <a:r>
              <a:rPr lang="ko-KR" altLang="en-US" sz="2000" b="1" dirty="0" err="1"/>
              <a:t>전처리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17805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170000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우리 연구에서 제안한 모델은 아래와 같은 과정을 통해 학습하고 성능 평가하였다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데이터셋 집계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분 </a:t>
            </a:r>
            <a:r>
              <a:rPr lang="en-US" altLang="ko-KR" sz="2000" b="1" dirty="0"/>
              <a:t>(CSV):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분 간격</a:t>
            </a:r>
            <a:r>
              <a:rPr lang="ko-KR" altLang="en-US" sz="2000" b="1" dirty="0"/>
              <a:t>으로 자원 사용 데이터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: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사용률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를 수집하여 </a:t>
            </a:r>
            <a:r>
              <a:rPr lang="en-US" altLang="ko-KR" sz="2000" b="1" dirty="0"/>
              <a:t>CSV </a:t>
            </a:r>
            <a:r>
              <a:rPr lang="ko-KR" altLang="en-US" sz="2000" b="1" dirty="0"/>
              <a:t>파일 형식으로 집계한다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Model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41CC57-8ED8-7FB9-F1AC-E34E46EA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3876675"/>
            <a:ext cx="8086725" cy="29813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DD3335-56B7-55A9-0FC1-8788D8E1E8DD}"/>
              </a:ext>
            </a:extLst>
          </p:cNvPr>
          <p:cNvSpPr/>
          <p:nvPr/>
        </p:nvSpPr>
        <p:spPr>
          <a:xfrm>
            <a:off x="2309289" y="3896771"/>
            <a:ext cx="1437654" cy="1057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8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70"/>
            <a:ext cx="11049000" cy="1632992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숫자형 데이터셋의 토큰화</a:t>
            </a:r>
            <a:r>
              <a:rPr lang="en-US" altLang="ko-KR" sz="2000" b="1" dirty="0"/>
              <a:t>: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수치 데이터</a:t>
            </a:r>
            <a:r>
              <a:rPr lang="ko-KR" altLang="en-US" sz="2000" b="1" dirty="0"/>
              <a:t>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토큰 시퀀스</a:t>
            </a:r>
            <a:r>
              <a:rPr lang="ko-KR" altLang="en-US" sz="2000" b="1" dirty="0"/>
              <a:t>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변환</a:t>
            </a:r>
            <a:r>
              <a:rPr lang="ko-KR" altLang="en-US" sz="2000" b="1" dirty="0"/>
              <a:t>하여 처리한다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 err="1"/>
              <a:t>토큰화된</a:t>
            </a:r>
            <a:r>
              <a:rPr lang="ko-KR" altLang="en-US" sz="2000" b="1" dirty="0"/>
              <a:t> 부분에 패딩 적용하여 누락된 값 처리</a:t>
            </a:r>
            <a:r>
              <a:rPr lang="en-US" altLang="ko-KR" sz="2000" b="1" dirty="0"/>
              <a:t>: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일관된 길이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시퀀스</a:t>
            </a:r>
            <a:r>
              <a:rPr lang="ko-KR" altLang="en-US" sz="2000" b="1" dirty="0"/>
              <a:t>를 유지하기 위해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패딩</a:t>
            </a:r>
            <a:r>
              <a:rPr lang="ko-KR" altLang="en-US" sz="2000" b="1" dirty="0"/>
              <a:t> 전략을 적용한다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Model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2E14E6-36DE-5CF9-E1E0-047A4F14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184" y="3827917"/>
            <a:ext cx="6284950" cy="3030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9B9F4D-AFC1-3D8B-D229-D4F30218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12" y="4535706"/>
            <a:ext cx="4280246" cy="15779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4E58D-40BC-9C53-9313-2BF3DACA49BA}"/>
              </a:ext>
            </a:extLst>
          </p:cNvPr>
          <p:cNvSpPr/>
          <p:nvPr/>
        </p:nvSpPr>
        <p:spPr>
          <a:xfrm>
            <a:off x="1796823" y="4525658"/>
            <a:ext cx="805699" cy="622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5DE37A-7E7F-5378-D81A-8FC65B3CE075}"/>
              </a:ext>
            </a:extLst>
          </p:cNvPr>
          <p:cNvSpPr/>
          <p:nvPr/>
        </p:nvSpPr>
        <p:spPr>
          <a:xfrm>
            <a:off x="5859472" y="4525658"/>
            <a:ext cx="1305002" cy="925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2013FD-BD4D-A217-3F48-2E8398B060A5}"/>
              </a:ext>
            </a:extLst>
          </p:cNvPr>
          <p:cNvSpPr/>
          <p:nvPr/>
        </p:nvSpPr>
        <p:spPr>
          <a:xfrm>
            <a:off x="7360532" y="4515610"/>
            <a:ext cx="1305002" cy="925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9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70"/>
            <a:ext cx="11049000" cy="1632992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데이터셋을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과 </a:t>
            </a:r>
            <a:r>
              <a:rPr lang="en-US" altLang="ko-KR" sz="2000" b="1" dirty="0"/>
              <a:t>1 </a:t>
            </a:r>
            <a:r>
              <a:rPr lang="ko-KR" altLang="en-US" sz="2000" b="1" dirty="0"/>
              <a:t>사이 값으로 재조정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양자화</a:t>
            </a:r>
            <a:r>
              <a:rPr lang="en-US" altLang="ko-KR" sz="2000" b="1" dirty="0"/>
              <a:t>): </a:t>
            </a:r>
            <a:r>
              <a:rPr lang="ko-KR" altLang="en-US" sz="2000" b="1" dirty="0"/>
              <a:t>수치 값을 균일한 범위로 조정하여 모델의 의사결정 과정을 </a:t>
            </a:r>
            <a:r>
              <a:rPr lang="ko-KR" altLang="en-US" sz="2000" b="1" dirty="0" err="1"/>
              <a:t>안정화한다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 err="1"/>
              <a:t>과적합</a:t>
            </a:r>
            <a:r>
              <a:rPr lang="ko-KR" altLang="en-US" sz="2000" b="1" dirty="0"/>
              <a:t> 방지를 위한 </a:t>
            </a:r>
            <a:r>
              <a:rPr lang="ko-KR" altLang="en-US" sz="2000" b="1" dirty="0" err="1"/>
              <a:t>지터링</a:t>
            </a:r>
            <a:r>
              <a:rPr lang="ko-KR" altLang="en-US" sz="2000" b="1" dirty="0"/>
              <a:t> 추가</a:t>
            </a:r>
            <a:r>
              <a:rPr lang="en-US" altLang="ko-KR" sz="2000" b="1" dirty="0"/>
              <a:t>: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오버피팅</a:t>
            </a:r>
            <a:r>
              <a:rPr lang="ko-KR" altLang="en-US" sz="2000" b="1" dirty="0"/>
              <a:t> 위험을 줄이기 위해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데이터</a:t>
            </a:r>
            <a:r>
              <a:rPr lang="ko-KR" altLang="en-US" sz="2000" b="1" dirty="0"/>
              <a:t>에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변동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추가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Model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2E14E6-36DE-5CF9-E1E0-047A4F14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184" y="3827917"/>
            <a:ext cx="6284950" cy="3030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9B9F4D-AFC1-3D8B-D229-D4F30218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12" y="4535706"/>
            <a:ext cx="4280246" cy="15779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4E58D-40BC-9C53-9313-2BF3DACA49BA}"/>
              </a:ext>
            </a:extLst>
          </p:cNvPr>
          <p:cNvSpPr/>
          <p:nvPr/>
        </p:nvSpPr>
        <p:spPr>
          <a:xfrm>
            <a:off x="1796823" y="4525658"/>
            <a:ext cx="805699" cy="622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5DE37A-7E7F-5378-D81A-8FC65B3CE075}"/>
              </a:ext>
            </a:extLst>
          </p:cNvPr>
          <p:cNvSpPr/>
          <p:nvPr/>
        </p:nvSpPr>
        <p:spPr>
          <a:xfrm>
            <a:off x="8904122" y="4525658"/>
            <a:ext cx="1305002" cy="925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2013FD-BD4D-A217-3F48-2E8398B060A5}"/>
              </a:ext>
            </a:extLst>
          </p:cNvPr>
          <p:cNvSpPr/>
          <p:nvPr/>
        </p:nvSpPr>
        <p:spPr>
          <a:xfrm>
            <a:off x="10455422" y="4515610"/>
            <a:ext cx="1305002" cy="925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89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04994E7-2B9F-F44B-ACAC-20B969C1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7"/>
            <a:ext cx="10515600" cy="56056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서론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연구 논문 리스트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관련 연구 및 배경 지식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 err="1"/>
              <a:t>쿠버네티스</a:t>
            </a:r>
            <a:r>
              <a:rPr lang="ko-KR" altLang="en-US" sz="3200" b="1" dirty="0"/>
              <a:t> 복구 도구 조사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ore-KR" sz="3200" b="1" dirty="0"/>
              <a:t>LLM</a:t>
            </a:r>
            <a:r>
              <a:rPr lang="ko-KR" altLang="en-US" sz="3200" b="1" dirty="0"/>
              <a:t>을 이용한 </a:t>
            </a:r>
            <a:r>
              <a:rPr lang="ko-KR" altLang="en-US" sz="3200" b="1" dirty="0" err="1"/>
              <a:t>쿠버네티스</a:t>
            </a:r>
            <a:r>
              <a:rPr lang="ko-KR" altLang="en-US" sz="3200" b="1" dirty="0"/>
              <a:t> 클러스터 자동 복구 시스템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결론</a:t>
            </a:r>
            <a:endParaRPr lang="en-US" altLang="ko-Kore-KR" sz="32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BC184-CC3B-C84F-8945-600522FB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40101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17000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 err="1"/>
              <a:t>전처리된</a:t>
            </a:r>
            <a:r>
              <a:rPr lang="ko-KR" altLang="en-US" sz="2000" b="1" dirty="0"/>
              <a:t> 데이터를 제안된 모델</a:t>
            </a:r>
            <a:r>
              <a:rPr lang="en-US" altLang="ko-KR" sz="2000" b="1" dirty="0"/>
              <a:t>(X)</a:t>
            </a:r>
            <a:r>
              <a:rPr lang="ko-KR" altLang="en-US" sz="2000" b="1" dirty="0"/>
              <a:t>에 삽입하기 위한 입력 </a:t>
            </a:r>
            <a:r>
              <a:rPr lang="ko-KR" altLang="en-US" sz="2000" b="1" dirty="0" err="1"/>
              <a:t>텐서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행렬 준비</a:t>
            </a:r>
            <a:r>
              <a:rPr lang="en-US" altLang="ko-KR" sz="2000" b="1" dirty="0"/>
              <a:t>: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과정을 거친 데이터는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텐서</a:t>
            </a:r>
            <a:r>
              <a:rPr lang="ko-KR" altLang="en-US" sz="2000" b="1" dirty="0"/>
              <a:t> 또는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행렬</a:t>
            </a:r>
            <a:r>
              <a:rPr lang="ko-KR" altLang="en-US" sz="2000" b="1" dirty="0"/>
              <a:t> 형태로 변환되어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제안된 모델에 입력되기 위한 준비 과정을 거친다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이 과정은 데이터를 모델이 이해하고 처리할 수 있는 구조로 변환하는 것이다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Model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41CC57-8ED8-7FB9-F1AC-E34E46EA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3876675"/>
            <a:ext cx="8086725" cy="2981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FE2F5C-5B70-619A-08F1-E5F5B91BCAF0}"/>
              </a:ext>
            </a:extLst>
          </p:cNvPr>
          <p:cNvSpPr/>
          <p:nvPr/>
        </p:nvSpPr>
        <p:spPr>
          <a:xfrm>
            <a:off x="5394135" y="3896771"/>
            <a:ext cx="1549275" cy="1057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70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70"/>
            <a:ext cx="11049000" cy="136725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제안된 하이브리드 블록</a:t>
            </a:r>
            <a:r>
              <a:rPr lang="en-US" altLang="ko-KR" sz="2000" b="1" dirty="0"/>
              <a:t>: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GPT-2</a:t>
            </a:r>
            <a:r>
              <a:rPr lang="ko-KR" altLang="en-US" sz="2000" b="1" dirty="0"/>
              <a:t>와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LSTM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통합</a:t>
            </a:r>
            <a:r>
              <a:rPr lang="ko-KR" altLang="en-US" sz="2000" b="1" dirty="0"/>
              <a:t>하여 데이터의 기본 패턴을 포착하고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회귀 분석</a:t>
            </a:r>
            <a:r>
              <a:rPr lang="ko-KR" altLang="en-US" sz="2000" b="1" dirty="0"/>
              <a:t>을 강화한다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Model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454240-4F64-33D8-798E-8B2D5B760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589" y="3809662"/>
            <a:ext cx="6403830" cy="3049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CFD76C-3897-44B0-CBBF-A34EDAE8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12" y="4552395"/>
            <a:ext cx="4280246" cy="15779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28435E-D73F-86B7-76BE-E147BC47EFA9}"/>
              </a:ext>
            </a:extLst>
          </p:cNvPr>
          <p:cNvSpPr/>
          <p:nvPr/>
        </p:nvSpPr>
        <p:spPr>
          <a:xfrm>
            <a:off x="3545236" y="4525658"/>
            <a:ext cx="805699" cy="622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01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17000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훈련 루프</a:t>
            </a:r>
            <a:r>
              <a:rPr lang="en-US" altLang="ko-KR" sz="2000" b="1" dirty="0"/>
              <a:t>: MSE </a:t>
            </a:r>
            <a:r>
              <a:rPr lang="ko-KR" altLang="en-US" sz="2000" b="1" dirty="0"/>
              <a:t>손실 </a:t>
            </a:r>
            <a:r>
              <a:rPr lang="en-US" altLang="ko-KR" sz="2000" b="1" dirty="0"/>
              <a:t>(Y) </a:t>
            </a:r>
            <a:r>
              <a:rPr lang="ko-KR" altLang="en-US" sz="2000" b="1" dirty="0"/>
              <a:t>계산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역전파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검증 손실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학습률</a:t>
            </a:r>
            <a:r>
              <a:rPr lang="ko-KR" altLang="en-US" sz="2000" b="1" dirty="0"/>
              <a:t> 스케줄러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모델의 예측과 실제 데이터 간 차이를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정량화</a:t>
            </a:r>
            <a:r>
              <a:rPr lang="ko-KR" altLang="en-US" sz="2000" b="1" dirty="0"/>
              <a:t>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가중치 조정을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최적화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조기 중단 체크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모델의 성능이 정체되거나 악화될 경우 훈련 과정을 중단한다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Model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41CC57-8ED8-7FB9-F1AC-E34E46EA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3876675"/>
            <a:ext cx="8086725" cy="2981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FE2F5C-5B70-619A-08F1-E5F5B91BCAF0}"/>
              </a:ext>
            </a:extLst>
          </p:cNvPr>
          <p:cNvSpPr/>
          <p:nvPr/>
        </p:nvSpPr>
        <p:spPr>
          <a:xfrm>
            <a:off x="8750287" y="3896771"/>
            <a:ext cx="1655775" cy="1057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59633-089F-F60B-E60A-C926419DC821}"/>
              </a:ext>
            </a:extLst>
          </p:cNvPr>
          <p:cNvSpPr/>
          <p:nvPr/>
        </p:nvSpPr>
        <p:spPr>
          <a:xfrm>
            <a:off x="8751963" y="5576517"/>
            <a:ext cx="1655775" cy="1057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74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70"/>
            <a:ext cx="11049000" cy="149568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테스트 데이터셋 예측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모델은 테스트 데이터셋에 대한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예측</a:t>
            </a:r>
            <a:r>
              <a:rPr lang="ko-KR" altLang="en-US" sz="2000" b="1" dirty="0"/>
              <a:t>을 수행한다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역 스케일링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예측 결과를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원래 데이터 범위</a:t>
            </a:r>
            <a:r>
              <a:rPr lang="ko-KR" altLang="en-US" sz="2000" b="1" dirty="0"/>
              <a:t>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변환</a:t>
            </a:r>
            <a:r>
              <a:rPr lang="ko-KR" altLang="en-US" sz="2000" b="1" dirty="0"/>
              <a:t>하여 해석 가능성을 보장한다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Model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41CC57-8ED8-7FB9-F1AC-E34E46EA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3876675"/>
            <a:ext cx="8086725" cy="2981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FE2F5C-5B70-619A-08F1-E5F5B91BCAF0}"/>
              </a:ext>
            </a:extLst>
          </p:cNvPr>
          <p:cNvSpPr/>
          <p:nvPr/>
        </p:nvSpPr>
        <p:spPr>
          <a:xfrm>
            <a:off x="5367338" y="5564423"/>
            <a:ext cx="1555976" cy="1057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59633-089F-F60B-E60A-C926419DC821}"/>
              </a:ext>
            </a:extLst>
          </p:cNvPr>
          <p:cNvSpPr/>
          <p:nvPr/>
        </p:nvSpPr>
        <p:spPr>
          <a:xfrm>
            <a:off x="7043740" y="5564423"/>
            <a:ext cx="1655775" cy="1057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87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34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70"/>
            <a:ext cx="11049000" cy="149568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미래 값 토큰화 및 패딩</a:t>
            </a:r>
            <a:r>
              <a:rPr lang="en-US" altLang="ko-KR" sz="2000" b="1" dirty="0"/>
              <a:t>: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미래 데이터 포인트</a:t>
            </a:r>
            <a:r>
              <a:rPr lang="ko-KR" altLang="en-US" sz="2000" b="1" dirty="0"/>
              <a:t>를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토큰화</a:t>
            </a:r>
            <a:r>
              <a:rPr lang="ko-KR" altLang="en-US" sz="2000" b="1" dirty="0" err="1"/>
              <a:t>하여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일관성을 유지한다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r>
              <a:rPr lang="en-US" altLang="ko-KR" sz="2000" b="1" dirty="0"/>
              <a:t>GPT-2 generator: </a:t>
            </a:r>
            <a:r>
              <a:rPr lang="ko-KR" altLang="en-US" sz="2000" b="1" dirty="0"/>
              <a:t>모델의 예측을 인간이 읽을 수 있는 언어 형식으로 표현한다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Model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41CC57-8ED8-7FB9-F1AC-E34E46EA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3876675"/>
            <a:ext cx="8086725" cy="29813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FE2F5C-5B70-619A-08F1-E5F5B91BCAF0}"/>
              </a:ext>
            </a:extLst>
          </p:cNvPr>
          <p:cNvSpPr/>
          <p:nvPr/>
        </p:nvSpPr>
        <p:spPr>
          <a:xfrm>
            <a:off x="3969099" y="5325627"/>
            <a:ext cx="1225900" cy="1479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259633-089F-F60B-E60A-C926419DC821}"/>
              </a:ext>
            </a:extLst>
          </p:cNvPr>
          <p:cNvSpPr/>
          <p:nvPr/>
        </p:nvSpPr>
        <p:spPr>
          <a:xfrm>
            <a:off x="2240782" y="5657223"/>
            <a:ext cx="1484798" cy="873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04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18334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35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70"/>
            <a:ext cx="11049000" cy="2023542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제안한 모델은 시계열 예측 분야에서 논문</a:t>
            </a:r>
            <a:r>
              <a:rPr lang="en-US" altLang="ko-KR" sz="2000" b="1" dirty="0"/>
              <a:t>-1 [4] </a:t>
            </a:r>
            <a:r>
              <a:rPr lang="ko-KR" altLang="en-US" sz="2000" b="1" dirty="0"/>
              <a:t>의 언어 모델 기반 접근법과 비교하여 더 나은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및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RMSE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성능을 보여준다</a:t>
            </a:r>
            <a:r>
              <a:rPr lang="en-US" altLang="ko-KR" sz="2000" b="1" dirty="0"/>
              <a:t>. (MSE</a:t>
            </a:r>
            <a:r>
              <a:rPr lang="ko-KR" altLang="en-US" sz="2000" b="1" dirty="0"/>
              <a:t>가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12.11</a:t>
            </a:r>
            <a:r>
              <a:rPr lang="ko-KR" altLang="en-US" sz="2000" b="1" dirty="0"/>
              <a:t>배</a:t>
            </a:r>
            <a:r>
              <a:rPr lang="en-US" altLang="ko-KR" sz="2000" b="1" dirty="0"/>
              <a:t>, RMSE</a:t>
            </a:r>
            <a:r>
              <a:rPr lang="ko-KR" altLang="en-US" sz="2000" b="1" dirty="0"/>
              <a:t>가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3.48</a:t>
            </a:r>
            <a:r>
              <a:rPr lang="ko-KR" altLang="en-US" sz="2000" b="1" dirty="0"/>
              <a:t>배 낮다</a:t>
            </a:r>
            <a:r>
              <a:rPr lang="en-US" altLang="ko-KR" sz="2000" b="1" dirty="0"/>
              <a:t>)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논문</a:t>
            </a:r>
            <a:r>
              <a:rPr lang="en-US" altLang="ko-KR" sz="2000" b="1" dirty="0"/>
              <a:t>-2 [5] </a:t>
            </a:r>
            <a:r>
              <a:rPr lang="ko-KR" altLang="en-US" sz="2000" b="1" dirty="0"/>
              <a:t>는 낮은 </a:t>
            </a:r>
            <a:r>
              <a:rPr lang="en-US" altLang="ko-KR" sz="2000" b="1" dirty="0"/>
              <a:t>MSE</a:t>
            </a:r>
            <a:r>
              <a:rPr lang="ko-KR" altLang="en-US" sz="2000" b="1" dirty="0"/>
              <a:t>를 달성했지만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언어적 맥락 이해 부족</a:t>
            </a:r>
            <a:r>
              <a:rPr lang="ko-KR" altLang="en-US" sz="2000" b="1" dirty="0"/>
              <a:t>으로 인해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제한적인 모델</a:t>
            </a:r>
            <a:r>
              <a:rPr lang="ko-KR" altLang="en-US" sz="2000" b="1" dirty="0"/>
              <a:t>이 될 수 있으며</a:t>
            </a:r>
            <a:r>
              <a:rPr lang="en-US" altLang="ko-KR" sz="2000" b="1" dirty="0"/>
              <a:t>,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오버피팅</a:t>
            </a:r>
            <a:r>
              <a:rPr lang="ko-KR" altLang="en-US" sz="2000" b="1" dirty="0" err="1"/>
              <a:t>의</a:t>
            </a:r>
            <a:r>
              <a:rPr lang="ko-KR" altLang="en-US" sz="2000" b="1" dirty="0"/>
              <a:t> 잠재적 비용을 가질 수 있다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b="1" dirty="0"/>
              <a:t>Model</a:t>
            </a:r>
            <a:endParaRPr lang="en-US" altLang="ko-KR" sz="20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BB72364-01FC-603E-27CF-A1806EEE0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658015"/>
              </p:ext>
            </p:extLst>
          </p:nvPr>
        </p:nvGraphicFramePr>
        <p:xfrm>
          <a:off x="3337891" y="4236254"/>
          <a:ext cx="5516218" cy="17577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8866">
                  <a:extLst>
                    <a:ext uri="{9D8B030D-6E8A-4147-A177-3AD203B41FA5}">
                      <a16:colId xmlns:a16="http://schemas.microsoft.com/office/drawing/2014/main" val="244274042"/>
                    </a:ext>
                  </a:extLst>
                </a:gridCol>
                <a:gridCol w="1892689">
                  <a:extLst>
                    <a:ext uri="{9D8B030D-6E8A-4147-A177-3AD203B41FA5}">
                      <a16:colId xmlns:a16="http://schemas.microsoft.com/office/drawing/2014/main" val="3109070431"/>
                    </a:ext>
                  </a:extLst>
                </a:gridCol>
                <a:gridCol w="1376624">
                  <a:extLst>
                    <a:ext uri="{9D8B030D-6E8A-4147-A177-3AD203B41FA5}">
                      <a16:colId xmlns:a16="http://schemas.microsoft.com/office/drawing/2014/main" val="2268943531"/>
                    </a:ext>
                  </a:extLst>
                </a:gridCol>
                <a:gridCol w="1358039">
                  <a:extLst>
                    <a:ext uri="{9D8B030D-6E8A-4147-A177-3AD203B41FA5}">
                      <a16:colId xmlns:a16="http://schemas.microsoft.com/office/drawing/2014/main" val="2747259407"/>
                    </a:ext>
                  </a:extLst>
                </a:gridCol>
              </a:tblGrid>
              <a:tr h="87885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Parameters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Proposed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Paper-1 </a:t>
                      </a:r>
                      <a:endParaRPr lang="ko-KR" sz="100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(LLM +Regression)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Paper-2 </a:t>
                      </a:r>
                      <a:endParaRPr lang="ko-KR" sz="100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(Only LSTM)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4741424"/>
                  </a:ext>
                </a:extLst>
              </a:tr>
              <a:tr h="429222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MSE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0.0228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0.276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0.001632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0518067"/>
                  </a:ext>
                </a:extLst>
              </a:tr>
              <a:tr h="44962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RMSE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0.151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0.525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0.04039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14529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CA29CF-E2A3-E1EA-D6DA-BE6300470280}"/>
              </a:ext>
            </a:extLst>
          </p:cNvPr>
          <p:cNvSpPr txBox="1"/>
          <p:nvPr/>
        </p:nvSpPr>
        <p:spPr>
          <a:xfrm>
            <a:off x="838200" y="6144687"/>
            <a:ext cx="1142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[4] C. Chang, W.-C. Peng, and T.-F. Chen, “Llm4ts: Two-stage fine- tuning for time-series forecasting with pre-trained </a:t>
            </a:r>
            <a:r>
              <a:rPr lang="en-US" altLang="ko-KR" sz="1400" b="1" dirty="0" err="1"/>
              <a:t>llms</a:t>
            </a:r>
            <a:r>
              <a:rPr lang="en-US" altLang="ko-KR" sz="1400" b="1" dirty="0"/>
              <a:t>,” </a:t>
            </a:r>
          </a:p>
          <a:p>
            <a:r>
              <a:rPr lang="en-US" altLang="ko-KR" sz="1400" b="1" dirty="0"/>
              <a:t>[5] Z. </a:t>
            </a:r>
            <a:r>
              <a:rPr lang="en-US" altLang="ko-KR" sz="1400" b="1" dirty="0" err="1"/>
              <a:t>Amekraz</a:t>
            </a:r>
            <a:r>
              <a:rPr lang="en-US" altLang="ko-KR" sz="1400" b="1" dirty="0"/>
              <a:t> and M. Y. Hadi, “</a:t>
            </a:r>
            <a:r>
              <a:rPr lang="en-US" altLang="ko-KR" sz="1400" b="1" dirty="0" err="1"/>
              <a:t>Canfis</a:t>
            </a:r>
            <a:r>
              <a:rPr lang="en-US" altLang="ko-KR" sz="1400" b="1" dirty="0"/>
              <a:t>: A chaos adaptive neural fuzzy infer- </a:t>
            </a:r>
            <a:r>
              <a:rPr lang="en-US" altLang="ko-KR" sz="1400" b="1" dirty="0" err="1"/>
              <a:t>ence</a:t>
            </a:r>
            <a:r>
              <a:rPr lang="en-US" altLang="ko-KR" sz="1400" b="1" dirty="0"/>
              <a:t> system for workload prediction in the cloud,”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50145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74778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36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5257800" cy="406960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 lvl="1">
              <a:lnSpc>
                <a:spcPct val="140000"/>
              </a:lnSpc>
            </a:pPr>
            <a:r>
              <a:rPr lang="ko-KR" altLang="en-US" b="1" dirty="0"/>
              <a:t>그림은 클러스터 자동 복구 실험의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Rancher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 구성도</a:t>
            </a:r>
            <a:r>
              <a:rPr lang="ko-KR" altLang="en-US" b="1" dirty="0"/>
              <a:t>를 나타낸다</a:t>
            </a:r>
            <a:r>
              <a:rPr lang="en-US" altLang="ko-KR" b="1" dirty="0"/>
              <a:t>.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b="1" dirty="0"/>
              <a:t> </a:t>
            </a:r>
          </a:p>
          <a:p>
            <a:pPr lvl="1">
              <a:lnSpc>
                <a:spcPct val="140000"/>
              </a:lnSpc>
            </a:pPr>
            <a:r>
              <a:rPr lang="ko-KR" altLang="en-US" b="1" dirty="0"/>
              <a:t>연결된 클러스터 </a:t>
            </a:r>
            <a:r>
              <a:rPr lang="en-US" altLang="ko-KR" b="1" dirty="0"/>
              <a:t>1</a:t>
            </a:r>
            <a:r>
              <a:rPr lang="ko-KR" altLang="en-US" b="1" dirty="0"/>
              <a:t>과 클러스터 </a:t>
            </a:r>
            <a:r>
              <a:rPr lang="en-US" altLang="ko-KR" b="1" dirty="0"/>
              <a:t>2</a:t>
            </a:r>
            <a:r>
              <a:rPr lang="ko-KR" altLang="en-US" b="1" dirty="0"/>
              <a:t>는 각각 하나의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마스터 노드</a:t>
            </a:r>
            <a:r>
              <a:rPr lang="en-US" altLang="ko-KR" b="1" dirty="0"/>
              <a:t>(2vCPU, 4GiB </a:t>
            </a:r>
            <a:r>
              <a:rPr lang="ko-KR" altLang="en-US" b="1" dirty="0"/>
              <a:t>메모리</a:t>
            </a:r>
            <a:r>
              <a:rPr lang="en-US" altLang="ko-KR" b="1" dirty="0"/>
              <a:t>, 30GiB </a:t>
            </a:r>
            <a:r>
              <a:rPr lang="ko-KR" altLang="en-US" b="1" dirty="0"/>
              <a:t>스토리지를 가진 </a:t>
            </a:r>
            <a:r>
              <a:rPr lang="en-US" altLang="ko-KR" b="1" dirty="0"/>
              <a:t>EC2 </a:t>
            </a:r>
            <a:r>
              <a:rPr lang="ko-KR" altLang="en-US" b="1" dirty="0"/>
              <a:t>인스턴스</a:t>
            </a:r>
            <a:r>
              <a:rPr lang="en-US" altLang="ko-KR" b="1" dirty="0"/>
              <a:t>)</a:t>
            </a:r>
            <a:r>
              <a:rPr lang="ko-KR" altLang="en-US" b="1" dirty="0"/>
              <a:t>와 두 개의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워커 노드</a:t>
            </a:r>
            <a:r>
              <a:rPr lang="en-US" altLang="ko-KR" b="1" dirty="0"/>
              <a:t>(1vCPU, 2GiB </a:t>
            </a:r>
            <a:r>
              <a:rPr lang="ko-KR" altLang="en-US" b="1" dirty="0"/>
              <a:t>메모리</a:t>
            </a:r>
            <a:r>
              <a:rPr lang="en-US" altLang="ko-KR" b="1" dirty="0"/>
              <a:t>, 30GiB </a:t>
            </a:r>
            <a:r>
              <a:rPr lang="ko-KR" altLang="en-US" b="1" dirty="0"/>
              <a:t>스토리지를 가진</a:t>
            </a:r>
            <a:r>
              <a:rPr lang="en-US" altLang="ko-KR" b="1" dirty="0"/>
              <a:t> EC2 </a:t>
            </a:r>
            <a:r>
              <a:rPr lang="ko-KR" altLang="en-US" b="1" dirty="0"/>
              <a:t>인스턴스</a:t>
            </a:r>
            <a:r>
              <a:rPr lang="en-US" altLang="ko-KR" b="1" dirty="0"/>
              <a:t>)</a:t>
            </a:r>
            <a:r>
              <a:rPr lang="ko-KR" altLang="en-US" b="1" dirty="0"/>
              <a:t>로 구성된다</a:t>
            </a:r>
            <a:r>
              <a:rPr lang="en-US" altLang="ko-KR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클러스터 자동 복구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3C0778-72E6-DEDE-E408-16136855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3819"/>
            <a:ext cx="5791200" cy="49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26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218333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37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180582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그림은 클러스터 자동 복구 실험의 </a:t>
            </a:r>
            <a:r>
              <a:rPr lang="en-US" altLang="ko-KR" sz="2000" b="1" dirty="0" err="1">
                <a:solidFill>
                  <a:schemeClr val="accent5">
                    <a:lumMod val="75000"/>
                  </a:schemeClr>
                </a:solidFill>
              </a:rPr>
              <a:t>Velero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구성도</a:t>
            </a:r>
            <a:r>
              <a:rPr lang="ko-KR" altLang="en-US" sz="2000" b="1" dirty="0"/>
              <a:t>를 보여준다</a:t>
            </a:r>
            <a:r>
              <a:rPr lang="en-US" altLang="ko-KR" sz="2000" b="1" dirty="0"/>
              <a:t>. Rancher Cluster, </a:t>
            </a:r>
            <a:r>
              <a:rPr lang="ko-KR" altLang="en-US" sz="2000" b="1" dirty="0"/>
              <a:t>클러스터 </a:t>
            </a:r>
            <a:r>
              <a:rPr lang="en-US" altLang="ko-KR" sz="2000" b="1" dirty="0"/>
              <a:t>1, </a:t>
            </a:r>
            <a:r>
              <a:rPr lang="ko-KR" altLang="en-US" sz="2000" b="1" dirty="0"/>
              <a:t>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에 모두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AWS S3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버킷</a:t>
            </a:r>
            <a:r>
              <a:rPr lang="ko-KR" altLang="en-US" sz="2000" b="1" dirty="0"/>
              <a:t>에 연결한 </a:t>
            </a:r>
            <a:r>
              <a:rPr lang="en-US" altLang="ko-KR" sz="2000" b="1" dirty="0" err="1"/>
              <a:t>Velero</a:t>
            </a:r>
            <a:r>
              <a:rPr lang="ko-KR" altLang="en-US" sz="2000" b="1" dirty="0"/>
              <a:t>를 설치한다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클러스터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은 </a:t>
            </a:r>
            <a:r>
              <a:rPr lang="en-US" altLang="ko-KR" sz="2000" b="1" dirty="0" err="1"/>
              <a:t>Velero</a:t>
            </a:r>
            <a:r>
              <a:rPr lang="ko-KR" altLang="en-US" sz="2000" b="1" dirty="0"/>
              <a:t>를 이용해 </a:t>
            </a:r>
            <a:r>
              <a:rPr lang="en-US" altLang="ko-KR" sz="2000" b="1" dirty="0"/>
              <a:t>S3 </a:t>
            </a:r>
            <a:r>
              <a:rPr lang="ko-KR" altLang="en-US" sz="2000" b="1" dirty="0"/>
              <a:t>버킷에 클러스터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에 동작하고 있는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애플리케이션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백업 파일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생성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클러스터 자동 복구</a:t>
            </a:r>
            <a:endParaRPr lang="en-US" altLang="ko-KR" b="1" dirty="0"/>
          </a:p>
        </p:txBody>
      </p:sp>
      <p:pic>
        <p:nvPicPr>
          <p:cNvPr id="8" name="그림 7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5CD1DEB-2910-AF3D-EBDD-0EC2AAD6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785" y="3982495"/>
            <a:ext cx="5842429" cy="28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0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218333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38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1892912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lvl="1">
              <a:lnSpc>
                <a:spcPct val="140000"/>
              </a:lnSpc>
            </a:pPr>
            <a:r>
              <a:rPr lang="en-US" altLang="ko-KR" sz="2000" b="1" dirty="0"/>
              <a:t>Rancher Cluster</a:t>
            </a:r>
            <a:r>
              <a:rPr lang="ko-KR" altLang="en-US" sz="2000" b="1" dirty="0"/>
              <a:t>는 </a:t>
            </a:r>
            <a:r>
              <a:rPr lang="en-US" altLang="ko-KR" sz="2000" b="1" dirty="0" err="1"/>
              <a:t>Velero</a:t>
            </a:r>
            <a:r>
              <a:rPr lang="ko-KR" altLang="en-US" sz="2000" b="1" dirty="0"/>
              <a:t>를 이용해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최신 백업 파일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조회</a:t>
            </a:r>
            <a:r>
              <a:rPr lang="ko-KR" altLang="en-US" sz="2000" b="1" dirty="0"/>
              <a:t>하고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 명령어</a:t>
            </a:r>
            <a:r>
              <a:rPr lang="ko-KR" altLang="en-US" sz="2000" b="1" dirty="0"/>
              <a:t>에 해당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백업 파일의 이름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포함</a:t>
            </a:r>
            <a:r>
              <a:rPr lang="ko-KR" altLang="en-US" sz="2000" b="1" dirty="0"/>
              <a:t>하여 타겟 클러스터에 전달한다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는 전달받은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명령어</a:t>
            </a:r>
            <a:r>
              <a:rPr lang="ko-KR" altLang="en-US" sz="2000" b="1" dirty="0"/>
              <a:t>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실행</a:t>
            </a:r>
            <a:r>
              <a:rPr lang="ko-KR" altLang="en-US" sz="2000" b="1" dirty="0"/>
              <a:t>하여 </a:t>
            </a:r>
            <a:r>
              <a:rPr lang="en-US" altLang="ko-KR" sz="2000" b="1" dirty="0"/>
              <a:t>S3 </a:t>
            </a:r>
            <a:r>
              <a:rPr lang="ko-KR" altLang="en-US" sz="2000" b="1" dirty="0"/>
              <a:t>버킷에 있는 백업 파일을 이용해 클러스터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에서 동작하던 애플리케이션을 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에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클러스터 자동 복구</a:t>
            </a:r>
            <a:endParaRPr lang="en-US" altLang="ko-KR" b="1" dirty="0"/>
          </a:p>
        </p:txBody>
      </p:sp>
      <p:pic>
        <p:nvPicPr>
          <p:cNvPr id="7" name="그림 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7BE2F30-0EC1-ACBB-5B1D-0AC5061F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785" y="4069581"/>
            <a:ext cx="5842429" cy="278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35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296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39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70"/>
            <a:ext cx="11049000" cy="406960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자동 복구 실험은 다음과 같이 진행한다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클러스터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에서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동작 시킨다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동작하고 있는 </a:t>
            </a:r>
            <a:r>
              <a:rPr lang="en-US" altLang="ko-KR" sz="2000" b="1" dirty="0"/>
              <a:t>Nginx</a:t>
            </a:r>
            <a:r>
              <a:rPr lang="ko-KR" altLang="en-US" sz="2000" b="1" dirty="0"/>
              <a:t>를 </a:t>
            </a:r>
            <a:r>
              <a:rPr lang="en-US" altLang="ko-KR" sz="2000" b="1" dirty="0" err="1"/>
              <a:t>Velero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명령을 통해 </a:t>
            </a:r>
            <a:r>
              <a:rPr lang="en-US" altLang="ko-KR" sz="2000" b="1" dirty="0"/>
              <a:t>AWS S3 </a:t>
            </a:r>
            <a:r>
              <a:rPr lang="ko-KR" altLang="en-US" sz="2000" b="1" dirty="0"/>
              <a:t>버킷에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백업 파일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생성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클러스터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마스터 노드</a:t>
            </a:r>
            <a:r>
              <a:rPr lang="ko-KR" altLang="en-US" sz="2000" b="1" dirty="0"/>
              <a:t>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중지</a:t>
            </a:r>
            <a:r>
              <a:rPr lang="ko-KR" altLang="en-US" sz="2000" b="1" dirty="0"/>
              <a:t>시켜 </a:t>
            </a:r>
            <a:r>
              <a:rPr lang="en-US" altLang="ko-KR" sz="2000" b="1" dirty="0"/>
              <a:t>Rancher</a:t>
            </a:r>
            <a:r>
              <a:rPr lang="ko-KR" altLang="en-US" sz="2000" b="1" dirty="0"/>
              <a:t>와의 연결을 끊는다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b="1" dirty="0"/>
              <a:t>Rancher</a:t>
            </a:r>
            <a:r>
              <a:rPr lang="ko-KR" altLang="en-US" sz="2000" b="1" dirty="0"/>
              <a:t>에서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연결 끊김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감지</a:t>
            </a:r>
            <a:r>
              <a:rPr lang="ko-KR" altLang="en-US" sz="2000" b="1" dirty="0"/>
              <a:t>하면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우리가 제안한 클러스터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자동 복구 시스템</a:t>
            </a:r>
            <a:r>
              <a:rPr lang="ko-KR" altLang="en-US" sz="2000" b="1" dirty="0"/>
              <a:t>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시작</a:t>
            </a:r>
            <a:r>
              <a:rPr lang="ko-KR" altLang="en-US" sz="2000" b="1" dirty="0"/>
              <a:t>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클러스터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에 할당된 </a:t>
            </a:r>
            <a:r>
              <a:rPr lang="en-US" altLang="ko-KR" sz="2000" b="1" dirty="0"/>
              <a:t>CPU</a:t>
            </a:r>
            <a:r>
              <a:rPr lang="ko-KR" altLang="en-US" sz="2000" b="1" dirty="0"/>
              <a:t>는 총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4vCPU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에 할당된 </a:t>
            </a:r>
            <a:r>
              <a:rPr lang="en-US" altLang="ko-KR" sz="2000" b="1" dirty="0"/>
              <a:t>CPU</a:t>
            </a:r>
            <a:r>
              <a:rPr lang="ko-KR" altLang="en-US" sz="2000" b="1" dirty="0"/>
              <a:t>도 총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4vCPU</a:t>
            </a:r>
            <a:r>
              <a:rPr lang="ko-KR" altLang="en-US" sz="2000" b="1" dirty="0"/>
              <a:t>이므로 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는 복원 가능한 클러스터이다</a:t>
            </a:r>
            <a:r>
              <a:rPr lang="en-US" altLang="ko-KR" sz="2000" b="1" dirty="0"/>
              <a:t>. 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</a:t>
            </a:r>
            <a:r>
              <a:rPr lang="en-US" altLang="ko-KR" sz="28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클러스터 자동 복구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7775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04994E7-2B9F-F44B-ACAC-20B969C1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878"/>
            <a:ext cx="10515600" cy="56951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서론</a:t>
            </a:r>
            <a:endParaRPr lang="en-US" altLang="ko-KR" sz="3200" b="1" dirty="0"/>
          </a:p>
          <a:p>
            <a:pPr lvl="1">
              <a:lnSpc>
                <a:spcPct val="150000"/>
              </a:lnSpc>
            </a:pPr>
            <a:r>
              <a:rPr lang="ko-KR" altLang="en-US" sz="2800" b="1" dirty="0"/>
              <a:t>연구배경 및 목적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성과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연구 논문 리스트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관련 연구 및 배경 지식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 복구 도구 조사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ore-KR" sz="3200" b="1" dirty="0">
                <a:solidFill>
                  <a:srgbClr val="002048">
                    <a:alpha val="20000"/>
                  </a:srgbClr>
                </a:solidFill>
              </a:rPr>
              <a:t>LLM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을 이용한 </a:t>
            </a:r>
            <a:r>
              <a:rPr lang="ko-KR" altLang="en-US" sz="32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 클러스터 자동 복구 시스템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결론</a:t>
            </a:r>
            <a:endParaRPr lang="en-US" altLang="ko-Kore-KR" sz="3200" b="1" dirty="0">
              <a:solidFill>
                <a:srgbClr val="002048">
                  <a:alpha val="20000"/>
                </a:srgb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BC184-CC3B-C84F-8945-600522FB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3997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296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40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70"/>
            <a:ext cx="11049000" cy="406960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914400" lvl="1" indent="-457200">
              <a:lnSpc>
                <a:spcPct val="140000"/>
              </a:lnSpc>
              <a:buFont typeface="+mj-lt"/>
              <a:buAutoNum type="arabicPeriod" startAt="6"/>
            </a:pPr>
            <a:r>
              <a:rPr lang="ko-KR" altLang="en-US" sz="2000" b="1" dirty="0"/>
              <a:t>이 실험 환경에서는 복원을 진행할 수 있는 타겟 클러스터가 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만 존재하므로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스케줄링 없이</a:t>
            </a:r>
            <a:r>
              <a:rPr lang="ko-KR" altLang="en-US" sz="2000" b="1" dirty="0"/>
              <a:t> 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</a:t>
            </a:r>
            <a:r>
              <a:rPr lang="ko-KR" altLang="en-US" sz="2000" b="1" dirty="0"/>
              <a:t>이 진행된다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 startAt="6"/>
            </a:pPr>
            <a:r>
              <a:rPr lang="en-US" altLang="ko-KR" sz="2000" b="1" dirty="0"/>
              <a:t>Rancher Cluster</a:t>
            </a:r>
            <a:r>
              <a:rPr lang="ko-KR" altLang="en-US" sz="2000" b="1" dirty="0"/>
              <a:t>의 </a:t>
            </a:r>
            <a:r>
              <a:rPr lang="en-US" altLang="ko-KR" sz="2000" b="1" dirty="0" err="1"/>
              <a:t>Velero</a:t>
            </a:r>
            <a:r>
              <a:rPr lang="ko-KR" altLang="en-US" sz="2000" b="1" dirty="0"/>
              <a:t>를 통해 </a:t>
            </a:r>
            <a:r>
              <a:rPr lang="en-US" altLang="ko-KR" sz="2000" b="1" dirty="0"/>
              <a:t>S3 </a:t>
            </a:r>
            <a:r>
              <a:rPr lang="ko-KR" altLang="en-US" sz="2000" b="1" dirty="0"/>
              <a:t>버킷의 </a:t>
            </a:r>
            <a:r>
              <a:rPr lang="en-US" altLang="ko-KR" sz="2000" b="1" dirty="0"/>
              <a:t>Nginx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최신 백업 파일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조회</a:t>
            </a:r>
            <a:r>
              <a:rPr lang="ko-KR" altLang="en-US" sz="2000" b="1" dirty="0"/>
              <a:t>하고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 명령어</a:t>
            </a:r>
            <a:r>
              <a:rPr lang="ko-KR" altLang="en-US" sz="2000" b="1" dirty="0"/>
              <a:t>에 해당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백업 파일의 이름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포함</a:t>
            </a:r>
            <a:r>
              <a:rPr lang="ko-KR" altLang="en-US" sz="2000" b="1" dirty="0"/>
              <a:t>하여 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에 전달한다</a:t>
            </a:r>
            <a:r>
              <a:rPr lang="en-US" altLang="ko-KR" sz="2000" b="1" dirty="0"/>
              <a:t>.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 startAt="6"/>
            </a:pPr>
            <a:r>
              <a:rPr lang="en-US" altLang="ko-KR" sz="2000" b="1" dirty="0"/>
              <a:t> </a:t>
            </a:r>
            <a:r>
              <a:rPr lang="ko-KR" altLang="en-US" sz="2000" b="1" dirty="0"/>
              <a:t>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는 전달받은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명령어</a:t>
            </a:r>
            <a:r>
              <a:rPr lang="ko-KR" altLang="en-US" sz="2000" b="1" dirty="0"/>
              <a:t>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실행</a:t>
            </a:r>
            <a:r>
              <a:rPr lang="ko-KR" altLang="en-US" sz="2000" b="1" dirty="0"/>
              <a:t>하여 </a:t>
            </a:r>
            <a:r>
              <a:rPr lang="en-US" altLang="ko-KR" sz="2000" b="1" dirty="0"/>
              <a:t>S3 </a:t>
            </a:r>
            <a:r>
              <a:rPr lang="ko-KR" altLang="en-US" sz="2000" b="1" dirty="0"/>
              <a:t>버킷에 있는 백업 파일을 이용해 클러스터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에서 동작하던 </a:t>
            </a:r>
            <a:r>
              <a:rPr lang="en-US" altLang="ko-KR" sz="2000" b="1" dirty="0"/>
              <a:t>Nginx</a:t>
            </a:r>
            <a:r>
              <a:rPr lang="ko-KR" altLang="en-US" sz="2000" b="1" dirty="0"/>
              <a:t>를 클러스터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에 복원한다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</a:t>
            </a:r>
            <a:r>
              <a:rPr lang="en-US" altLang="ko-KR" sz="28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클러스터 자동 복구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14176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296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41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68834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표는  본 논문의 환경에서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자동 복구에 소요된 시간</a:t>
            </a:r>
            <a:r>
              <a:rPr lang="ko-KR" altLang="en-US" sz="2000" b="1" dirty="0"/>
              <a:t>을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altLang="ko-KR" sz="2000" b="1" dirty="0"/>
              <a:t>,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Nginx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를 복원하는데 걸리는 시간</a:t>
            </a:r>
            <a:r>
              <a:rPr lang="ko-KR" altLang="en-US" sz="2000" b="1" dirty="0"/>
              <a:t>을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US" altLang="ko-KR" sz="2000" b="1" dirty="0"/>
              <a:t>,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A-B</a:t>
            </a:r>
            <a:r>
              <a:rPr lang="ko-KR" altLang="en-US" sz="2000" b="1" dirty="0"/>
              <a:t>는 자동 복구에서 복원 시간을 제외한 시간을 나타낸다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본 논문의 환경에서 </a:t>
            </a:r>
            <a:r>
              <a:rPr lang="en-US" altLang="ko-KR" sz="2000" b="1" dirty="0"/>
              <a:t>Nginx</a:t>
            </a:r>
            <a:r>
              <a:rPr lang="ko-KR" altLang="en-US" sz="2000" b="1" dirty="0"/>
              <a:t>를 복원하는데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20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초</a:t>
            </a:r>
            <a:r>
              <a:rPr lang="ko-KR" altLang="en-US" sz="2000" b="1" dirty="0"/>
              <a:t>가 소요된다</a:t>
            </a:r>
            <a:r>
              <a:rPr lang="en-US" altLang="ko-KR" sz="2000" b="1" dirty="0"/>
              <a:t>. (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 작업이 실행되는 시간</a:t>
            </a:r>
            <a:r>
              <a:rPr lang="en-US" altLang="ko-KR" sz="2000" b="1" dirty="0"/>
              <a:t>)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자동 복구 실험에서는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20~34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초</a:t>
            </a:r>
            <a:r>
              <a:rPr lang="ko-KR" altLang="en-US" sz="2000" b="1" dirty="0"/>
              <a:t> 사이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회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평균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27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초에 복원이 완료</a:t>
            </a:r>
            <a:r>
              <a:rPr lang="ko-KR" altLang="en-US" sz="2000" b="1" dirty="0"/>
              <a:t>되었다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해당 결과에서 복원 작업이 실행되는 시간을 제외하면 </a:t>
            </a:r>
            <a:r>
              <a:rPr lang="en-US" altLang="ko-KR" sz="2000" b="1" dirty="0"/>
              <a:t>0~14</a:t>
            </a:r>
            <a:r>
              <a:rPr lang="ko-KR" altLang="en-US" sz="2000" b="1" dirty="0"/>
              <a:t>초의 시간이 추가되었다</a:t>
            </a:r>
            <a:r>
              <a:rPr lang="en-US" altLang="ko-KR" sz="2000" b="1" dirty="0"/>
              <a:t>.</a:t>
            </a:r>
            <a:endParaRPr lang="en-US" altLang="ko-KR" sz="1800" b="1" dirty="0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</a:t>
            </a:r>
            <a:r>
              <a:rPr lang="en-US" altLang="ko-KR" sz="28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클러스터 자동 복구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F6618B-FD5A-0CDB-D2D9-9373BFD70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52907"/>
              </p:ext>
            </p:extLst>
          </p:nvPr>
        </p:nvGraphicFramePr>
        <p:xfrm>
          <a:off x="7721600" y="2176669"/>
          <a:ext cx="4165600" cy="4387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231">
                  <a:extLst>
                    <a:ext uri="{9D8B030D-6E8A-4147-A177-3AD203B41FA5}">
                      <a16:colId xmlns:a16="http://schemas.microsoft.com/office/drawing/2014/main" val="2000530878"/>
                    </a:ext>
                  </a:extLst>
                </a:gridCol>
                <a:gridCol w="1188491">
                  <a:extLst>
                    <a:ext uri="{9D8B030D-6E8A-4147-A177-3AD203B41FA5}">
                      <a16:colId xmlns:a16="http://schemas.microsoft.com/office/drawing/2014/main" val="1226830554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057644948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526936923"/>
                    </a:ext>
                  </a:extLst>
                </a:gridCol>
              </a:tblGrid>
              <a:tr h="66435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Case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Automatic Recovery Time (A)</a:t>
                      </a:r>
                      <a:endParaRPr lang="ko-KR" alt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Restoration Time (B)</a:t>
                      </a:r>
                      <a:endParaRPr lang="ko-KR" alt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A - B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987191"/>
                  </a:ext>
                </a:extLst>
              </a:tr>
              <a:tr h="324464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20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1154657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34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6971015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5708621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26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1572350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3394742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0600444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853119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25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1127654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30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179357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4252258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AVG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730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474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296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42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68834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en-US" altLang="ko-KR" sz="2000" b="1" dirty="0"/>
              <a:t>Rancher</a:t>
            </a:r>
            <a:r>
              <a:rPr lang="ko-KR" altLang="en-US" sz="2000" b="1" dirty="0"/>
              <a:t>에서 클러스터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연결 끊김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확인</a:t>
            </a:r>
            <a:r>
              <a:rPr lang="ko-KR" altLang="en-US" sz="2000" b="1" dirty="0"/>
              <a:t>하는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주기</a:t>
            </a:r>
            <a:r>
              <a:rPr lang="ko-KR" altLang="en-US" sz="2000" b="1" dirty="0"/>
              <a:t>가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15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초</a:t>
            </a:r>
            <a:r>
              <a:rPr lang="ko-KR" altLang="en-US" sz="2000" b="1" dirty="0"/>
              <a:t>에 한번씩이므로 해당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지연 시간</a:t>
            </a:r>
            <a:r>
              <a:rPr lang="ko-KR" altLang="en-US" sz="2000" b="1" dirty="0"/>
              <a:t>은 </a:t>
            </a:r>
            <a:r>
              <a:rPr lang="en-US" altLang="ko-KR" sz="2000" b="1" dirty="0"/>
              <a:t>Rancher</a:t>
            </a:r>
            <a:r>
              <a:rPr lang="ko-KR" altLang="en-US" sz="2000" b="1" dirty="0"/>
              <a:t>에서 연결 끊김을 확인하는 주기로 인한 지연시간이다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하지만 사용자가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수동 복구</a:t>
            </a:r>
            <a:r>
              <a:rPr lang="ko-KR" altLang="en-US" sz="2000" b="1" dirty="0"/>
              <a:t>를 진행한다고 해도</a:t>
            </a:r>
            <a:r>
              <a:rPr lang="en-US" altLang="ko-KR" sz="2000" b="1" dirty="0"/>
              <a:t>, Rancher</a:t>
            </a:r>
            <a:r>
              <a:rPr lang="ko-KR" altLang="en-US" sz="2000" b="1" dirty="0"/>
              <a:t>에서 해당 클러스터의 연결 끊김이 확인된 이후에 복구 작업을 시작하게 되므로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결과적으로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필연적인 지연시간</a:t>
            </a:r>
            <a:r>
              <a:rPr lang="ko-KR" altLang="en-US" sz="2000" b="1" dirty="0"/>
              <a:t>이 발생한 것이다</a:t>
            </a:r>
            <a:r>
              <a:rPr lang="en-US" altLang="ko-KR" sz="2000" b="1" dirty="0"/>
              <a:t>. 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</a:t>
            </a:r>
            <a:r>
              <a:rPr lang="en-US" altLang="ko-KR" sz="28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클러스터 자동 복구</a:t>
            </a:r>
            <a:endParaRPr lang="en-US" altLang="ko-KR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086089-12A8-67D5-547A-6FDF58A1E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00380"/>
              </p:ext>
            </p:extLst>
          </p:nvPr>
        </p:nvGraphicFramePr>
        <p:xfrm>
          <a:off x="7721600" y="2176669"/>
          <a:ext cx="4165600" cy="4387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231">
                  <a:extLst>
                    <a:ext uri="{9D8B030D-6E8A-4147-A177-3AD203B41FA5}">
                      <a16:colId xmlns:a16="http://schemas.microsoft.com/office/drawing/2014/main" val="2000530878"/>
                    </a:ext>
                  </a:extLst>
                </a:gridCol>
                <a:gridCol w="1188491">
                  <a:extLst>
                    <a:ext uri="{9D8B030D-6E8A-4147-A177-3AD203B41FA5}">
                      <a16:colId xmlns:a16="http://schemas.microsoft.com/office/drawing/2014/main" val="1226830554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057644948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526936923"/>
                    </a:ext>
                  </a:extLst>
                </a:gridCol>
              </a:tblGrid>
              <a:tr h="66435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Case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Automatic Recovery Time (A)</a:t>
                      </a:r>
                      <a:endParaRPr lang="ko-KR" alt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Restoration Time (B)</a:t>
                      </a:r>
                      <a:endParaRPr lang="ko-KR" alt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A - B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987191"/>
                  </a:ext>
                </a:extLst>
              </a:tr>
              <a:tr h="324464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20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1154657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34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6971015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5708621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26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1572350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3394742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0600444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853119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25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1127654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30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179357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4252258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AVG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730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657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29622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43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68834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해당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필연적인 지연 시간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제외</a:t>
            </a:r>
            <a:r>
              <a:rPr lang="ko-KR" altLang="en-US" sz="2000" b="1" dirty="0"/>
              <a:t>하면 실제 자동 복구 작업에 추가적으로 발생한 지연 시간은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초 미만</a:t>
            </a:r>
            <a:r>
              <a:rPr lang="ko-KR" altLang="en-US" sz="2000" b="1" dirty="0"/>
              <a:t>으로 판단된다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그러므로 자동 복구는 수동 복구에서 발생하는 사용자 개입에 의한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지연 시간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제거</a:t>
            </a:r>
            <a:r>
              <a:rPr lang="ko-KR" altLang="en-US" sz="2000" b="1" dirty="0"/>
              <a:t>함을 이 실험을 통해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자동 복구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효율성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증명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</a:t>
            </a:r>
            <a:r>
              <a:rPr lang="en-US" altLang="ko-KR" sz="28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클러스터 자동 복구</a:t>
            </a:r>
            <a:endParaRPr lang="en-US" altLang="ko-KR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5171E1-F4DB-DD1D-011B-8B94FA966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00380"/>
              </p:ext>
            </p:extLst>
          </p:nvPr>
        </p:nvGraphicFramePr>
        <p:xfrm>
          <a:off x="7721600" y="2176669"/>
          <a:ext cx="4165600" cy="43877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1231">
                  <a:extLst>
                    <a:ext uri="{9D8B030D-6E8A-4147-A177-3AD203B41FA5}">
                      <a16:colId xmlns:a16="http://schemas.microsoft.com/office/drawing/2014/main" val="2000530878"/>
                    </a:ext>
                  </a:extLst>
                </a:gridCol>
                <a:gridCol w="1188491">
                  <a:extLst>
                    <a:ext uri="{9D8B030D-6E8A-4147-A177-3AD203B41FA5}">
                      <a16:colId xmlns:a16="http://schemas.microsoft.com/office/drawing/2014/main" val="1226830554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057644948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1526936923"/>
                    </a:ext>
                  </a:extLst>
                </a:gridCol>
              </a:tblGrid>
              <a:tr h="66435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Case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Automatic Recovery Time (A)</a:t>
                      </a:r>
                      <a:endParaRPr lang="ko-KR" alt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Restoration Time (B)</a:t>
                      </a:r>
                      <a:endParaRPr lang="ko-KR" alt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A - B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987191"/>
                  </a:ext>
                </a:extLst>
              </a:tr>
              <a:tr h="324464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altLang="ko-KR" sz="1000" dirty="0">
                          <a:effectLst/>
                        </a:rPr>
                        <a:t>20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1154657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34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6971015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28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5708621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26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1572350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3394742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0600444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853119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25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1127654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30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179357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4252258"/>
                  </a:ext>
                </a:extLst>
              </a:tr>
              <a:tr h="339889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AVG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</a:t>
                      </a:r>
                      <a:endParaRPr kumimoji="0" lang="ko-KR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730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76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263489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1232171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 lvl="1">
              <a:lnSpc>
                <a:spcPct val="140000"/>
              </a:lnSpc>
            </a:pPr>
            <a:r>
              <a:rPr lang="ko-KR" altLang="en-US" b="1" dirty="0"/>
              <a:t>그림은 </a:t>
            </a:r>
            <a:r>
              <a:rPr lang="en-US" altLang="ko-KR" b="1" dirty="0"/>
              <a:t>LLM</a:t>
            </a:r>
            <a:r>
              <a:rPr lang="ko-KR" altLang="en-US" b="1" dirty="0"/>
              <a:t>기반 스케줄링 실험의 </a:t>
            </a:r>
            <a:r>
              <a:rPr lang="en-US" altLang="ko-KR" b="1" dirty="0"/>
              <a:t>Rancher </a:t>
            </a:r>
            <a:r>
              <a:rPr lang="ko-KR" altLang="en-US" b="1" dirty="0"/>
              <a:t>구성도를 보여준다</a:t>
            </a:r>
            <a:r>
              <a:rPr lang="en-US" altLang="ko-KR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en-US" altLang="ko-KR" b="1" dirty="0"/>
              <a:t>Rancher</a:t>
            </a:r>
            <a:r>
              <a:rPr lang="ko-KR" altLang="en-US" b="1" dirty="0"/>
              <a:t>에 연동한 클러스터 </a:t>
            </a:r>
            <a:r>
              <a:rPr lang="en-US" altLang="ko-KR" b="1" dirty="0"/>
              <a:t>6</a:t>
            </a:r>
            <a:r>
              <a:rPr lang="ko-KR" altLang="en-US" b="1" dirty="0"/>
              <a:t>개는 각각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마스터 노드 한 개</a:t>
            </a:r>
            <a:r>
              <a:rPr lang="ko-KR" altLang="en-US" b="1" dirty="0"/>
              <a:t>와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워커 노드 두개</a:t>
            </a:r>
            <a:r>
              <a:rPr lang="ko-KR" altLang="en-US" b="1" dirty="0"/>
              <a:t>로 구성하였다</a:t>
            </a:r>
            <a:r>
              <a:rPr lang="en-US" altLang="ko-KR" b="1" dirty="0"/>
              <a:t>.</a:t>
            </a:r>
          </a:p>
          <a:p>
            <a:pPr lvl="1">
              <a:lnSpc>
                <a:spcPct val="140000"/>
              </a:lnSpc>
            </a:pPr>
            <a:endParaRPr lang="en-US" altLang="ko-KR" b="1" dirty="0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 </a:t>
            </a:r>
            <a:r>
              <a:rPr lang="en-US" altLang="ko-KR" sz="2000" b="1" dirty="0"/>
              <a:t>– LLM</a:t>
            </a:r>
            <a:r>
              <a:rPr lang="ko-KR" altLang="en-US" sz="2000" b="1" dirty="0"/>
              <a:t>기반 스케줄링</a:t>
            </a:r>
            <a:endParaRPr lang="en-US" altLang="ko-KR" b="1" dirty="0"/>
          </a:p>
        </p:txBody>
      </p:sp>
      <p:pic>
        <p:nvPicPr>
          <p:cNvPr id="7" name="그림 6" descr="스크린샷, 텍스트, 도표, 평면도이(가) 표시된 사진&#10;&#10;자동 생성된 설명">
            <a:extLst>
              <a:ext uri="{FF2B5EF4-FFF2-40B4-BE49-F238E27FC236}">
                <a16:creationId xmlns:a16="http://schemas.microsoft.com/office/drawing/2014/main" id="{953A4ACE-6711-5E25-F906-C1BD3DDA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45" y="3408840"/>
            <a:ext cx="6645910" cy="34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49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74778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45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636905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그림은 클러스터들의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사용률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조정</a:t>
            </a:r>
            <a:r>
              <a:rPr lang="ko-KR" altLang="en-US" sz="2000" b="1" dirty="0"/>
              <a:t>하기 위해 동작하는 </a:t>
            </a:r>
            <a:r>
              <a:rPr lang="ko-KR" altLang="en-US" sz="2000" b="1" dirty="0" err="1"/>
              <a:t>파드의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yaml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파일 예시이다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해당 </a:t>
            </a:r>
            <a:r>
              <a:rPr lang="ko-KR" altLang="en-US" sz="2000" b="1" dirty="0" err="1"/>
              <a:t>파드는</a:t>
            </a:r>
            <a:r>
              <a:rPr lang="ko-KR" altLang="en-US" sz="2000" b="1" dirty="0"/>
              <a:t> 리소스 사용이 매우 간소한 </a:t>
            </a:r>
            <a:r>
              <a:rPr lang="en-US" altLang="ko-KR" sz="2000" b="1" dirty="0" err="1"/>
              <a:t>busybox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이미지를 사용한다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en-US" altLang="ko-KR" sz="2000" b="1" dirty="0"/>
              <a:t>requests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limits</a:t>
            </a:r>
            <a:r>
              <a:rPr lang="ko-KR" altLang="en-US" sz="2000" b="1" dirty="0"/>
              <a:t>는 </a:t>
            </a:r>
            <a:r>
              <a:rPr lang="en-US" altLang="ko-KR" sz="2000" b="1" dirty="0"/>
              <a:t>CPU </a:t>
            </a:r>
            <a:r>
              <a:rPr lang="ko-KR" altLang="en-US" sz="2000" b="1" dirty="0"/>
              <a:t>사용 요청과 최대값을 의미한다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예시에서 </a:t>
            </a:r>
            <a:r>
              <a:rPr lang="en-US" altLang="ko-KR" sz="2000" b="1" dirty="0"/>
              <a:t>requests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limits</a:t>
            </a:r>
            <a:r>
              <a:rPr lang="ko-KR" altLang="en-US" sz="2000" b="1" dirty="0"/>
              <a:t>를 “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200m</a:t>
            </a:r>
            <a:r>
              <a:rPr lang="en-US" altLang="ko-KR" sz="2000" b="1" dirty="0"/>
              <a:t>”</a:t>
            </a:r>
            <a:r>
              <a:rPr lang="ko-KR" altLang="en-US" sz="2000" b="1" dirty="0"/>
              <a:t>로 설정한 이유는 클러스터의 총 </a:t>
            </a:r>
            <a:r>
              <a:rPr lang="en-US" altLang="ko-KR" sz="2000" b="1" dirty="0"/>
              <a:t>CPU</a:t>
            </a:r>
            <a:r>
              <a:rPr lang="ko-KR" altLang="en-US" sz="2000" b="1" dirty="0"/>
              <a:t>인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4vCPU</a:t>
            </a:r>
            <a:r>
              <a:rPr lang="ko-KR" altLang="en-US" sz="2000" b="1" dirty="0"/>
              <a:t>의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5%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사용률을 사용하기 위해서이다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 </a:t>
            </a:r>
            <a:r>
              <a:rPr lang="en-US" altLang="ko-KR" sz="2000" b="1" dirty="0"/>
              <a:t>– LLM</a:t>
            </a:r>
            <a:r>
              <a:rPr lang="ko-KR" altLang="en-US" sz="2000" b="1" dirty="0"/>
              <a:t>기반 스케줄링</a:t>
            </a:r>
            <a:endParaRPr lang="en-US" altLang="ko-KR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FA70CD1-A68D-5451-F737-5099CF825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0" y="24485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83738960">
            <a:extLst>
              <a:ext uri="{FF2B5EF4-FFF2-40B4-BE49-F238E27FC236}">
                <a16:creationId xmlns:a16="http://schemas.microsoft.com/office/drawing/2014/main" id="{FC56C7CE-0EC9-CFB1-E4CC-890E4C08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2905760"/>
            <a:ext cx="4679950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04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52200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46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8"/>
            <a:ext cx="11049000" cy="1902963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그림은 </a:t>
            </a:r>
            <a:r>
              <a:rPr lang="en-US" altLang="ko-KR" sz="2000" b="1" dirty="0"/>
              <a:t>LLM </a:t>
            </a:r>
            <a:r>
              <a:rPr lang="ko-KR" altLang="en-US" sz="2000" b="1" dirty="0"/>
              <a:t>기반 스케줄링 실험의 </a:t>
            </a:r>
            <a:r>
              <a:rPr lang="en-US" altLang="ko-KR" sz="2000" b="1" dirty="0" err="1"/>
              <a:t>Velero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구성도를 보여준다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모든 클러스터들에 </a:t>
            </a:r>
            <a:r>
              <a:rPr lang="en-US" altLang="ko-KR" sz="2000" b="1" dirty="0"/>
              <a:t>AWS S3 </a:t>
            </a:r>
            <a:r>
              <a:rPr lang="ko-KR" altLang="en-US" sz="2000" b="1" dirty="0"/>
              <a:t>버킷에 연결한 </a:t>
            </a:r>
            <a:r>
              <a:rPr lang="en-US" altLang="ko-KR" sz="2000" b="1" dirty="0" err="1"/>
              <a:t>Velero</a:t>
            </a:r>
            <a:r>
              <a:rPr lang="ko-KR" altLang="en-US" sz="2000" b="1" dirty="0"/>
              <a:t>를 설치한다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클러스터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은 </a:t>
            </a:r>
            <a:r>
              <a:rPr lang="en-US" altLang="ko-KR" sz="2000" b="1" dirty="0" err="1"/>
              <a:t>Velero</a:t>
            </a:r>
            <a:r>
              <a:rPr lang="ko-KR" altLang="en-US" sz="2000" b="1" dirty="0"/>
              <a:t>를 이용해 </a:t>
            </a:r>
            <a:r>
              <a:rPr lang="en-US" altLang="ko-KR" sz="2000" b="1" dirty="0"/>
              <a:t>S3 </a:t>
            </a:r>
            <a:r>
              <a:rPr lang="ko-KR" altLang="en-US" sz="2000" b="1" dirty="0"/>
              <a:t>버킷에 클러스터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에 동작하고 있는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애플리케이션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백업 파일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생성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 </a:t>
            </a:r>
            <a:r>
              <a:rPr lang="en-US" altLang="ko-KR" sz="2000" b="1" dirty="0"/>
              <a:t>– LLM</a:t>
            </a:r>
            <a:r>
              <a:rPr lang="ko-KR" altLang="en-US" sz="2000" b="1" dirty="0"/>
              <a:t>기반 스케줄링</a:t>
            </a:r>
            <a:endParaRPr lang="en-US" altLang="ko-KR" b="1" dirty="0"/>
          </a:p>
        </p:txBody>
      </p:sp>
      <p:pic>
        <p:nvPicPr>
          <p:cNvPr id="8" name="그림 7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7163E6E9-605D-BDD0-B6D0-DF3CE8558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26" y="4079218"/>
            <a:ext cx="6616148" cy="27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32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52200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47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1887682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lvl="1">
              <a:lnSpc>
                <a:spcPct val="140000"/>
              </a:lnSpc>
            </a:pPr>
            <a:r>
              <a:rPr lang="en-US" altLang="ko-KR" sz="2200" b="1" dirty="0"/>
              <a:t>Rancher Cluster</a:t>
            </a:r>
            <a:r>
              <a:rPr lang="ko-KR" altLang="en-US" sz="2200" b="1" dirty="0"/>
              <a:t>는 </a:t>
            </a:r>
            <a:r>
              <a:rPr lang="en-US" altLang="ko-KR" sz="2200" b="1" dirty="0" err="1"/>
              <a:t>Velero</a:t>
            </a:r>
            <a:r>
              <a:rPr lang="ko-KR" altLang="en-US" sz="2200" b="1" dirty="0"/>
              <a:t>를 이용해 </a:t>
            </a:r>
            <a:r>
              <a:rPr lang="ko-KR" altLang="en-US" sz="2200" b="1" dirty="0">
                <a:solidFill>
                  <a:schemeClr val="accent5">
                    <a:lumMod val="75000"/>
                  </a:schemeClr>
                </a:solidFill>
              </a:rPr>
              <a:t>최신 백업 파일</a:t>
            </a:r>
            <a:r>
              <a:rPr lang="ko-KR" altLang="en-US" sz="2200" b="1" dirty="0"/>
              <a:t>을 </a:t>
            </a:r>
            <a:r>
              <a:rPr lang="ko-KR" altLang="en-US" sz="2200" b="1" dirty="0">
                <a:solidFill>
                  <a:schemeClr val="accent5">
                    <a:lumMod val="75000"/>
                  </a:schemeClr>
                </a:solidFill>
              </a:rPr>
              <a:t>조회</a:t>
            </a:r>
            <a:r>
              <a:rPr lang="ko-KR" altLang="en-US" sz="2200" b="1" dirty="0"/>
              <a:t>하고 </a:t>
            </a:r>
            <a:r>
              <a:rPr lang="ko-KR" altLang="en-US" sz="2200" b="1" dirty="0">
                <a:solidFill>
                  <a:schemeClr val="accent5">
                    <a:lumMod val="75000"/>
                  </a:schemeClr>
                </a:solidFill>
              </a:rPr>
              <a:t>복원 명령어</a:t>
            </a:r>
            <a:r>
              <a:rPr lang="ko-KR" altLang="en-US" sz="2200" b="1" dirty="0"/>
              <a:t>에 해당 백업 파일의 이름을 포함하여 </a:t>
            </a:r>
            <a:r>
              <a:rPr lang="en-US" altLang="ko-KR" sz="2200" b="1" dirty="0"/>
              <a:t>LLM</a:t>
            </a:r>
            <a:r>
              <a:rPr lang="ko-KR" altLang="en-US" sz="2200" b="1" dirty="0"/>
              <a:t>기반 스케줄링을 통해 선정된 </a:t>
            </a:r>
            <a:r>
              <a:rPr lang="ko-KR" altLang="en-US" sz="2200" b="1" dirty="0">
                <a:solidFill>
                  <a:schemeClr val="accent5">
                    <a:lumMod val="75000"/>
                  </a:schemeClr>
                </a:solidFill>
              </a:rPr>
              <a:t>타겟 클러스터</a:t>
            </a:r>
            <a:r>
              <a:rPr lang="ko-KR" altLang="en-US" sz="2200" b="1" dirty="0"/>
              <a:t>에 </a:t>
            </a:r>
            <a:r>
              <a:rPr lang="ko-KR" altLang="en-US" sz="2200" b="1" dirty="0">
                <a:solidFill>
                  <a:schemeClr val="accent5">
                    <a:lumMod val="75000"/>
                  </a:schemeClr>
                </a:solidFill>
              </a:rPr>
              <a:t>전달</a:t>
            </a:r>
            <a:r>
              <a:rPr lang="ko-KR" altLang="en-US" sz="2200" b="1" dirty="0"/>
              <a:t>한다</a:t>
            </a:r>
            <a:r>
              <a:rPr lang="en-US" altLang="ko-KR" sz="22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200" b="1" dirty="0"/>
              <a:t>타겟 클러스터는 전달받은 명령어를 실행하여 </a:t>
            </a:r>
            <a:r>
              <a:rPr lang="en-US" altLang="ko-KR" sz="2200" b="1" dirty="0"/>
              <a:t>S3 </a:t>
            </a:r>
            <a:r>
              <a:rPr lang="ko-KR" altLang="en-US" sz="2200" b="1" dirty="0"/>
              <a:t>버킷에 있는 백업 파일을 이용해 클러스터 </a:t>
            </a:r>
            <a:r>
              <a:rPr lang="en-US" altLang="ko-KR" sz="2200" b="1" dirty="0"/>
              <a:t>1</a:t>
            </a:r>
            <a:r>
              <a:rPr lang="ko-KR" altLang="en-US" sz="2200" b="1" dirty="0"/>
              <a:t>에서 동작하던 </a:t>
            </a:r>
            <a:r>
              <a:rPr lang="ko-KR" altLang="en-US" sz="2200" b="1" dirty="0">
                <a:solidFill>
                  <a:schemeClr val="accent5">
                    <a:lumMod val="75000"/>
                  </a:schemeClr>
                </a:solidFill>
              </a:rPr>
              <a:t>애플리케이션</a:t>
            </a:r>
            <a:r>
              <a:rPr lang="ko-KR" altLang="en-US" sz="2200" b="1" dirty="0"/>
              <a:t>을 타겟 클러스터에 </a:t>
            </a:r>
            <a:r>
              <a:rPr lang="ko-KR" altLang="en-US" sz="2200" b="1" dirty="0">
                <a:solidFill>
                  <a:schemeClr val="accent5">
                    <a:lumMod val="75000"/>
                  </a:schemeClr>
                </a:solidFill>
              </a:rPr>
              <a:t>복원</a:t>
            </a:r>
            <a:r>
              <a:rPr lang="ko-KR" altLang="en-US" sz="2200" b="1" dirty="0"/>
              <a:t>한다</a:t>
            </a:r>
            <a:r>
              <a:rPr lang="en-US" altLang="ko-KR" sz="2200" b="1" dirty="0"/>
              <a:t>.</a:t>
            </a:r>
          </a:p>
          <a:p>
            <a:pPr lvl="1">
              <a:lnSpc>
                <a:spcPct val="140000"/>
              </a:lnSpc>
            </a:pPr>
            <a:endParaRPr lang="en-US" altLang="ko-KR" b="1" dirty="0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 </a:t>
            </a:r>
            <a:r>
              <a:rPr lang="en-US" altLang="ko-KR" sz="2000" b="1" dirty="0"/>
              <a:t>– LLM</a:t>
            </a:r>
            <a:r>
              <a:rPr lang="ko-KR" altLang="en-US" sz="2000" b="1" dirty="0"/>
              <a:t>기반 스케줄링</a:t>
            </a:r>
            <a:endParaRPr lang="en-US" altLang="ko-KR" b="1" dirty="0"/>
          </a:p>
        </p:txBody>
      </p:sp>
      <p:pic>
        <p:nvPicPr>
          <p:cNvPr id="7" name="그림 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F14B714E-D28B-6185-D2F9-59D2EEEE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26" y="4079218"/>
            <a:ext cx="6616148" cy="27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7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18333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48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8"/>
            <a:ext cx="11049000" cy="4575823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lvl="1">
              <a:lnSpc>
                <a:spcPct val="140000"/>
              </a:lnSpc>
            </a:pPr>
            <a:r>
              <a:rPr lang="en-US" altLang="ko-KR" sz="2000" b="1" dirty="0"/>
              <a:t>LLM </a:t>
            </a:r>
            <a:r>
              <a:rPr lang="ko-KR" altLang="en-US" sz="2000" b="1" dirty="0"/>
              <a:t>기반 스케줄링 실험은 다음과 같이 진행한다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클러스터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에서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더미 어플리케이션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동작</a:t>
            </a:r>
            <a:r>
              <a:rPr lang="ko-KR" altLang="en-US" sz="2000" b="1" dirty="0"/>
              <a:t> 시킨다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동작하고 있는 더미 어플리케이션을 </a:t>
            </a:r>
            <a:r>
              <a:rPr lang="en-US" altLang="ko-KR" sz="2000" b="1" dirty="0" err="1"/>
              <a:t>Velero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명령을 통해 </a:t>
            </a:r>
            <a:r>
              <a:rPr lang="en-US" altLang="ko-KR" sz="2000" b="1" dirty="0"/>
              <a:t>AWS S3 </a:t>
            </a:r>
            <a:r>
              <a:rPr lang="ko-KR" altLang="en-US" sz="2000" b="1" dirty="0"/>
              <a:t>버킷에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백업 파일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생성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클러스터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마스터 노드</a:t>
            </a:r>
            <a:r>
              <a:rPr lang="ko-KR" altLang="en-US" sz="2000" b="1" dirty="0"/>
              <a:t>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중지</a:t>
            </a:r>
            <a:r>
              <a:rPr lang="ko-KR" altLang="en-US" sz="2000" b="1" dirty="0"/>
              <a:t>시켜 </a:t>
            </a:r>
            <a:r>
              <a:rPr lang="en-US" altLang="ko-KR" sz="2000" b="1" dirty="0"/>
              <a:t>Rancher</a:t>
            </a:r>
            <a:r>
              <a:rPr lang="ko-KR" altLang="en-US" sz="2000" b="1" dirty="0"/>
              <a:t>와의 연결을 끊기게 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b="1" dirty="0"/>
              <a:t>Rancher</a:t>
            </a:r>
            <a:r>
              <a:rPr lang="ko-KR" altLang="en-US" sz="2000" b="1" dirty="0"/>
              <a:t>에서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연결 끊김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감지</a:t>
            </a:r>
            <a:r>
              <a:rPr lang="ko-KR" altLang="en-US" sz="2000" b="1" dirty="0"/>
              <a:t>하면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우리가 제안한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 자동 복구 시스템</a:t>
            </a:r>
            <a:r>
              <a:rPr lang="ko-KR" altLang="en-US" sz="2000" b="1" dirty="0"/>
              <a:t>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시작</a:t>
            </a:r>
            <a:r>
              <a:rPr lang="ko-KR" altLang="en-US" sz="2000" b="1" dirty="0"/>
              <a:t>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클러스터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에 할당된 </a:t>
            </a:r>
            <a:r>
              <a:rPr lang="en-US" altLang="ko-KR" sz="2000" b="1" dirty="0"/>
              <a:t>CPU</a:t>
            </a:r>
            <a:r>
              <a:rPr lang="ko-KR" altLang="en-US" sz="2000" b="1" dirty="0"/>
              <a:t>는 총 </a:t>
            </a:r>
            <a:r>
              <a:rPr lang="en-US" altLang="ko-KR" sz="2000" b="1" dirty="0"/>
              <a:t>4vCPU, </a:t>
            </a:r>
            <a:r>
              <a:rPr lang="ko-KR" altLang="en-US" sz="2000" b="1" dirty="0"/>
              <a:t>클러스터 </a:t>
            </a:r>
            <a:r>
              <a:rPr lang="en-US" altLang="ko-KR" sz="2000" b="1" dirty="0"/>
              <a:t>1, 2, 3, 4, 5</a:t>
            </a:r>
            <a:r>
              <a:rPr lang="ko-KR" altLang="en-US" sz="2000" b="1" dirty="0"/>
              <a:t>에 할당된 </a:t>
            </a:r>
            <a:r>
              <a:rPr lang="en-US" altLang="ko-KR" sz="2000" b="1" dirty="0"/>
              <a:t>CPU</a:t>
            </a:r>
            <a:r>
              <a:rPr lang="ko-KR" altLang="en-US" sz="2000" b="1" dirty="0"/>
              <a:t>도 총 </a:t>
            </a:r>
            <a:r>
              <a:rPr lang="en-US" altLang="ko-KR" sz="2000" b="1" dirty="0"/>
              <a:t>4vCPU</a:t>
            </a:r>
            <a:r>
              <a:rPr lang="ko-KR" altLang="en-US" sz="2000" b="1" dirty="0"/>
              <a:t>이므로 모두 복원 가능한 클러스터이다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/>
            </a:pPr>
            <a:r>
              <a:rPr lang="ko-KR" altLang="en-US" sz="2000" b="1" dirty="0"/>
              <a:t>이 실험 환경에서는 복원을 진행할 수 있는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타겟 클러스터</a:t>
            </a:r>
            <a:r>
              <a:rPr lang="ko-KR" altLang="en-US" sz="2000" b="1" dirty="0"/>
              <a:t>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다수</a:t>
            </a:r>
            <a:r>
              <a:rPr lang="ko-KR" altLang="en-US" sz="2000" b="1" dirty="0"/>
              <a:t> 존재하므로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스케줄링</a:t>
            </a:r>
            <a:r>
              <a:rPr lang="ko-KR" altLang="en-US" sz="2000" b="1" dirty="0"/>
              <a:t>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진행</a:t>
            </a:r>
            <a:r>
              <a:rPr lang="ko-KR" altLang="en-US" sz="2000" b="1" dirty="0"/>
              <a:t>된다</a:t>
            </a:r>
            <a:r>
              <a:rPr lang="en-US" altLang="ko-KR" sz="2000" b="1" dirty="0"/>
              <a:t>. 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LLM</a:t>
            </a:r>
            <a:r>
              <a:rPr lang="ko-KR" altLang="en-US" sz="2000" b="1" dirty="0"/>
              <a:t>기반 스케줄링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01654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18333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49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451206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914400" lvl="1" indent="-457200">
              <a:lnSpc>
                <a:spcPct val="140000"/>
              </a:lnSpc>
              <a:buFont typeface="+mj-lt"/>
              <a:buAutoNum type="arabicPeriod" startAt="7"/>
            </a:pPr>
            <a:r>
              <a:rPr lang="ko-KR" altLang="en-US" sz="2000" b="1" dirty="0"/>
              <a:t>현재 클러스터들의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사용률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입력 값</a:t>
            </a:r>
            <a:r>
              <a:rPr lang="ko-KR" altLang="en-US" sz="2000" b="1" dirty="0"/>
              <a:t>으로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LLM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기반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예측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진행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 startAt="7"/>
            </a:pPr>
            <a:r>
              <a:rPr lang="ko-KR" altLang="en-US" sz="2000" b="1" dirty="0"/>
              <a:t>해당 예측 값들 중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가장 낮은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사용률</a:t>
            </a:r>
            <a:r>
              <a:rPr lang="ko-KR" altLang="en-US" sz="2000" b="1" dirty="0"/>
              <a:t>이 예측되는 클러스터를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타겟 클러스터</a:t>
            </a:r>
            <a:r>
              <a:rPr lang="ko-KR" altLang="en-US" sz="2000" b="1" dirty="0"/>
              <a:t>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선정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 startAt="7"/>
            </a:pPr>
            <a:r>
              <a:rPr lang="en-US" altLang="ko-KR" sz="2000" b="1" dirty="0"/>
              <a:t>Rancher Cluster</a:t>
            </a:r>
            <a:r>
              <a:rPr lang="ko-KR" altLang="en-US" sz="2000" b="1" dirty="0"/>
              <a:t>의 </a:t>
            </a:r>
            <a:r>
              <a:rPr lang="en-US" altLang="ko-KR" sz="2000" b="1" dirty="0" err="1"/>
              <a:t>Velero</a:t>
            </a:r>
            <a:r>
              <a:rPr lang="ko-KR" altLang="en-US" sz="2000" b="1" dirty="0"/>
              <a:t>를 통해 </a:t>
            </a:r>
            <a:r>
              <a:rPr lang="en-US" altLang="ko-KR" sz="2000" b="1" dirty="0"/>
              <a:t>S3 </a:t>
            </a:r>
            <a:r>
              <a:rPr lang="ko-KR" altLang="en-US" sz="2000" b="1" dirty="0"/>
              <a:t>버킷의 더미 어플리케이션의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최신 백업 파일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조회</a:t>
            </a:r>
            <a:r>
              <a:rPr lang="ko-KR" altLang="en-US" sz="2000" b="1" dirty="0"/>
              <a:t>하고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 명령어</a:t>
            </a:r>
            <a:r>
              <a:rPr lang="ko-KR" altLang="en-US" sz="2000" b="1" dirty="0"/>
              <a:t>에 해당 백업 파일의 이름을 포함하여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타겟 클러스터</a:t>
            </a:r>
            <a:r>
              <a:rPr lang="ko-KR" altLang="en-US" sz="2000" b="1" dirty="0"/>
              <a:t>에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전달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</a:p>
          <a:p>
            <a:pPr marL="914400" lvl="1" indent="-457200">
              <a:lnSpc>
                <a:spcPct val="140000"/>
              </a:lnSpc>
              <a:buFont typeface="+mj-lt"/>
              <a:buAutoNum type="arabicPeriod" startAt="7"/>
            </a:pPr>
            <a:r>
              <a:rPr lang="ko-KR" altLang="en-US" sz="2000" b="1" dirty="0"/>
              <a:t>타겟 클러스터는 전달받은 명령어를 실행하여 </a:t>
            </a:r>
            <a:r>
              <a:rPr lang="en-US" altLang="ko-KR" sz="2000" b="1" dirty="0"/>
              <a:t>S3 </a:t>
            </a:r>
            <a:r>
              <a:rPr lang="ko-KR" altLang="en-US" sz="2000" b="1" dirty="0"/>
              <a:t>버킷에 있는 백업 파일을 이용해 클러스터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에서 동작하던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더미 어플리케이션</a:t>
            </a:r>
            <a:r>
              <a:rPr lang="ko-KR" altLang="en-US" sz="2000" b="1" dirty="0"/>
              <a:t>을 타겟 클러스터에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LLM</a:t>
            </a:r>
            <a:r>
              <a:rPr lang="ko-KR" altLang="en-US" sz="2000" b="1" dirty="0"/>
              <a:t>기반 스케줄링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0686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서론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현대에서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데이터는 중요한 자산</a:t>
            </a:r>
            <a:r>
              <a:rPr lang="ko-KR" altLang="en-US" sz="2000" b="1" dirty="0"/>
              <a:t>이 되며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데이터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보호</a:t>
            </a:r>
            <a:r>
              <a:rPr lang="ko-KR" altLang="en-US" sz="2000" b="1" dirty="0"/>
              <a:t>를 위한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재해 복구</a:t>
            </a:r>
            <a:r>
              <a:rPr lang="ko-KR" altLang="en-US" sz="2000" b="1" dirty="0"/>
              <a:t> 솔루션이 대거 등장하였다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en-US" altLang="ko-KR" sz="2000" b="1" dirty="0" err="1">
                <a:solidFill>
                  <a:schemeClr val="accent1"/>
                </a:solidFill>
              </a:rPr>
              <a:t>DRaaS</a:t>
            </a:r>
            <a:r>
              <a:rPr lang="en-US" altLang="ko-KR" sz="2000" b="1" dirty="0">
                <a:solidFill>
                  <a:schemeClr val="accent1"/>
                </a:solidFill>
              </a:rPr>
              <a:t> (Disaster Recovery as a Service)</a:t>
            </a:r>
            <a:r>
              <a:rPr lang="ko-KR" altLang="en-US" sz="2000" b="1" dirty="0"/>
              <a:t>는 재해 발생 시 데이터와 애플리케이션의 </a:t>
            </a:r>
            <a:r>
              <a:rPr lang="ko-KR" altLang="en-US" sz="2000" b="1" dirty="0">
                <a:solidFill>
                  <a:schemeClr val="accent1"/>
                </a:solidFill>
              </a:rPr>
              <a:t>신속한 복구를 지원하는 서비스</a:t>
            </a:r>
            <a:r>
              <a:rPr lang="ko-KR" altLang="en-US" sz="2000" b="1" dirty="0"/>
              <a:t>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클라우드 환경에서의 증가하는 이용 추세에 따라 그 중요성이 강조된다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>
                <a:solidFill>
                  <a:schemeClr val="accent1"/>
                </a:solidFill>
              </a:rPr>
              <a:t>클라우드 환경을 위한 재해 복구</a:t>
            </a:r>
            <a:r>
              <a:rPr lang="ko-KR" altLang="en-US" sz="2000" b="1" dirty="0"/>
              <a:t>에 대한 연구가 활발히 진행되고 있지만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기존 클러스터 재해 복구는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수동 복구</a:t>
            </a:r>
            <a:r>
              <a:rPr lang="ko-KR" altLang="en-US" sz="2000" b="1" dirty="0"/>
              <a:t>로 진행된다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연구배경 및 목적</a:t>
            </a:r>
            <a:r>
              <a:rPr lang="en-US" altLang="ko-KR" b="1" dirty="0"/>
              <a:t>, </a:t>
            </a:r>
            <a:r>
              <a:rPr lang="ko-KR" altLang="en-US" b="1" dirty="0"/>
              <a:t>성과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8371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218333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50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59182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표는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개 클러스터 중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랜덤</a:t>
            </a:r>
            <a:r>
              <a:rPr lang="ko-KR" altLang="en-US" sz="2000" b="1" dirty="0"/>
              <a:t>으로 타겟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</a:t>
            </a:r>
            <a:r>
              <a:rPr lang="ko-KR" altLang="en-US" sz="2000" b="1" dirty="0"/>
              <a:t>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선정</a:t>
            </a:r>
            <a:r>
              <a:rPr lang="ko-KR" altLang="en-US" sz="2000" b="1" dirty="0"/>
              <a:t>하여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회</a:t>
            </a:r>
            <a:r>
              <a:rPr lang="ko-KR" altLang="en-US" sz="2000" b="1" dirty="0"/>
              <a:t>에 걸쳐 복원을 실시한 결과이다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en-US" altLang="ko-KR" sz="2000" b="1" dirty="0"/>
              <a:t>10</a:t>
            </a:r>
            <a:r>
              <a:rPr lang="ko-KR" altLang="en-US" sz="2000" b="1" dirty="0"/>
              <a:t>회의 복원 작업 후 클러스터 </a:t>
            </a:r>
            <a:r>
              <a:rPr lang="en-US" altLang="ko-KR" sz="2000" b="1" dirty="0"/>
              <a:t>4</a:t>
            </a:r>
            <a:r>
              <a:rPr lang="ko-KR" altLang="en-US" sz="2000" b="1" dirty="0"/>
              <a:t>와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는 </a:t>
            </a:r>
            <a:r>
              <a:rPr lang="en-US" altLang="ko-KR" sz="2000" b="1" dirty="0"/>
              <a:t>CPU </a:t>
            </a:r>
            <a:r>
              <a:rPr lang="ko-KR" altLang="en-US" sz="2000" b="1" dirty="0"/>
              <a:t>사용률이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85%</a:t>
            </a:r>
            <a:r>
              <a:rPr lang="ko-KR" altLang="en-US" sz="2000" b="1" dirty="0"/>
              <a:t>에 도달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병목 현상 발생 가능성</a:t>
            </a:r>
            <a:r>
              <a:rPr lang="ko-KR" altLang="en-US" sz="2000" b="1" dirty="0"/>
              <a:t>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높은 상태</a:t>
            </a:r>
            <a:r>
              <a:rPr lang="ko-KR" altLang="en-US" sz="2000" b="1" dirty="0"/>
              <a:t>임을 확인할 수 있다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또한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각 클러스터의 </a:t>
            </a:r>
            <a:r>
              <a:rPr lang="en-US" altLang="ko-KR" sz="2000" b="1" dirty="0"/>
              <a:t>CPU </a:t>
            </a:r>
            <a:r>
              <a:rPr lang="ko-KR" altLang="en-US" sz="2000" b="1" dirty="0"/>
              <a:t>사용률에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상당한 편차</a:t>
            </a:r>
            <a:r>
              <a:rPr lang="ko-KR" altLang="en-US" sz="2000" b="1" dirty="0"/>
              <a:t>가 있다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LLM</a:t>
            </a:r>
            <a:r>
              <a:rPr lang="ko-KR" altLang="en-US" sz="2000" b="1" dirty="0"/>
              <a:t>기반 스케줄링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FABF70-DEAA-70E9-6CC6-73D7AA5894E6}"/>
              </a:ext>
            </a:extLst>
          </p:cNvPr>
          <p:cNvGraphicFramePr>
            <a:graphicFrameLocks noGrp="1"/>
          </p:cNvGraphicFramePr>
          <p:nvPr/>
        </p:nvGraphicFramePr>
        <p:xfrm>
          <a:off x="6756400" y="2176670"/>
          <a:ext cx="5130800" cy="43877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7230">
                  <a:extLst>
                    <a:ext uri="{9D8B030D-6E8A-4147-A177-3AD203B41FA5}">
                      <a16:colId xmlns:a16="http://schemas.microsoft.com/office/drawing/2014/main" val="3232937689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713572859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3154224293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643145641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3537969092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2608717533"/>
                    </a:ext>
                  </a:extLst>
                </a:gridCol>
              </a:tblGrid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ko-KR" altLang="en-US" sz="1000" dirty="0">
                          <a:effectLst/>
                        </a:rPr>
                        <a:t>복원  횟수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1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4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5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262197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ko-KR" altLang="en-US" sz="1000" dirty="0">
                          <a:effectLst/>
                        </a:rPr>
                        <a:t>초기 상태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35%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560807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1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35%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40%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75%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181905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40%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40%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55639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50%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65%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742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4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70%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75%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32482188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50%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70%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80%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701045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40%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70%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85%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72661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55%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70%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998832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8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75%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387315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9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80%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872569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85%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85%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2543301"/>
                  </a:ext>
                </a:extLst>
              </a:tr>
              <a:tr h="370226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ko-KR" altLang="en-US" sz="1000" dirty="0">
                          <a:effectLst/>
                        </a:rPr>
                        <a:t>클러스터 사용률 </a:t>
                      </a:r>
                      <a:r>
                        <a:rPr lang="en-US" altLang="ko-KR" sz="1000" dirty="0">
                          <a:effectLst/>
                        </a:rPr>
                        <a:t>80% </a:t>
                      </a:r>
                      <a:r>
                        <a:rPr lang="ko-KR" altLang="en-US" sz="1000" dirty="0">
                          <a:effectLst/>
                        </a:rPr>
                        <a:t>미만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O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effectLst/>
                        </a:rPr>
                        <a:t>O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O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ko-KR" sz="1000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2612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322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726333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51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59182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표는 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개 클러스터 중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LLM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을 활용한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사용률 예측</a:t>
            </a:r>
            <a:r>
              <a:rPr lang="ko-KR" altLang="en-US" sz="2000" b="1" dirty="0"/>
              <a:t>을 통해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</a:t>
            </a:r>
            <a:r>
              <a:rPr lang="ko-KR" altLang="en-US" sz="2000" b="1" dirty="0"/>
              <a:t>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선정</a:t>
            </a:r>
            <a:r>
              <a:rPr lang="ko-KR" altLang="en-US" sz="2000" b="1" dirty="0"/>
              <a:t>하고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회의 복원을 실시한 결과이다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복원은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각 시점</a:t>
            </a:r>
            <a:r>
              <a:rPr lang="ko-KR" altLang="en-US" sz="2000" b="1" dirty="0"/>
              <a:t>에서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가장 낮은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사용률</a:t>
            </a:r>
            <a:r>
              <a:rPr lang="ko-KR" altLang="en-US" sz="2000" b="1" dirty="0"/>
              <a:t>을 보이는 클러스터를 대상으로 진행되었다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복원 작업을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회 마친 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모든 클러스터가 </a:t>
            </a:r>
            <a:r>
              <a:rPr lang="en-US" altLang="ko-KR" sz="2000" b="1" dirty="0"/>
              <a:t>CPU </a:t>
            </a:r>
            <a:r>
              <a:rPr lang="ko-KR" altLang="en-US" sz="2000" b="1" dirty="0"/>
              <a:t>사용률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80%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를 넘지 않았다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또한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모든 클러스터의 </a:t>
            </a:r>
            <a:r>
              <a:rPr lang="en-US" altLang="ko-KR" sz="2000" b="1" dirty="0"/>
              <a:t>CPU </a:t>
            </a:r>
            <a:r>
              <a:rPr lang="ko-KR" altLang="en-US" sz="2000" b="1" dirty="0"/>
              <a:t>사용률은 </a:t>
            </a:r>
            <a:r>
              <a:rPr lang="en-US" altLang="ko-KR" sz="2000" b="1" dirty="0"/>
              <a:t>55%</a:t>
            </a:r>
            <a:r>
              <a:rPr lang="ko-KR" altLang="en-US" sz="2000" b="1" dirty="0"/>
              <a:t>에서 </a:t>
            </a:r>
            <a:r>
              <a:rPr lang="en-US" altLang="ko-KR" sz="2000" b="1" dirty="0"/>
              <a:t>70% </a:t>
            </a:r>
            <a:r>
              <a:rPr lang="ko-KR" altLang="en-US" sz="2000" b="1" dirty="0"/>
              <a:t>사이로 비교적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안정적인 상태</a:t>
            </a:r>
            <a:r>
              <a:rPr lang="ko-KR" altLang="en-US" sz="2000" b="1" dirty="0"/>
              <a:t>를 유지하였다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실험 및 결과 </a:t>
            </a:r>
            <a:r>
              <a:rPr lang="en-US" altLang="ko-KR" sz="2000" b="1" dirty="0"/>
              <a:t>– LLM</a:t>
            </a:r>
            <a:r>
              <a:rPr lang="ko-KR" altLang="en-US" sz="2000" b="1" dirty="0"/>
              <a:t>기반 스케줄링</a:t>
            </a:r>
            <a:endParaRPr lang="en-US" altLang="ko-KR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DD58808-A63F-7058-657B-BB9C4FCD5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576187"/>
              </p:ext>
            </p:extLst>
          </p:nvPr>
        </p:nvGraphicFramePr>
        <p:xfrm>
          <a:off x="6756400" y="2176670"/>
          <a:ext cx="5130800" cy="43877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7230">
                  <a:extLst>
                    <a:ext uri="{9D8B030D-6E8A-4147-A177-3AD203B41FA5}">
                      <a16:colId xmlns:a16="http://schemas.microsoft.com/office/drawing/2014/main" val="3232937689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713572859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3154224293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643145641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3537969092"/>
                    </a:ext>
                  </a:extLst>
                </a:gridCol>
                <a:gridCol w="832714">
                  <a:extLst>
                    <a:ext uri="{9D8B030D-6E8A-4147-A177-3AD203B41FA5}">
                      <a16:colId xmlns:a16="http://schemas.microsoft.com/office/drawing/2014/main" val="2608717533"/>
                    </a:ext>
                  </a:extLst>
                </a:gridCol>
              </a:tblGrid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ko-KR" altLang="en-US" sz="1000" dirty="0">
                          <a:effectLst/>
                        </a:rPr>
                        <a:t>복원  횟수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1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4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Cluster 5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262197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ko-KR" altLang="en-US" sz="1000" dirty="0">
                          <a:effectLst/>
                        </a:rPr>
                        <a:t>초기 상태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2560807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1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181905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55639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742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4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32482188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5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701045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72661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998832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8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387315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9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872569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effectLst/>
                        </a:rPr>
                        <a:t>10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2543301"/>
                  </a:ext>
                </a:extLst>
              </a:tr>
              <a:tr h="370226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ko-KR" altLang="en-US" sz="1000" dirty="0">
                          <a:effectLst/>
                        </a:rPr>
                        <a:t>클러스터 사용률 </a:t>
                      </a:r>
                      <a:r>
                        <a:rPr lang="en-US" altLang="ko-KR" sz="1000" dirty="0">
                          <a:effectLst/>
                        </a:rPr>
                        <a:t>80% </a:t>
                      </a:r>
                      <a:r>
                        <a:rPr lang="ko-KR" altLang="en-US" sz="1000" dirty="0">
                          <a:effectLst/>
                        </a:rPr>
                        <a:t>미만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ko-KR" sz="10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2612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290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5" y="18255"/>
            <a:ext cx="11353800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52</a:t>
            </a:fld>
            <a:endParaRPr kumimoji="1" lang="ko-Kore-KR" altLang="en-US" dirty="0"/>
          </a:p>
        </p:txBody>
      </p:sp>
      <p:pic>
        <p:nvPicPr>
          <p:cNvPr id="3" name="시연.mp4">
            <a:hlinkClick r:id="" action="ppaction://media"/>
            <a:extLst>
              <a:ext uri="{FF2B5EF4-FFF2-40B4-BE49-F238E27FC236}">
                <a16:creationId xmlns:a16="http://schemas.microsoft.com/office/drawing/2014/main" id="{231EE3CC-7577-731B-1472-D0704C6A5A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358" y="1343818"/>
            <a:ext cx="10623106" cy="5424486"/>
          </a:xfrm>
        </p:spPr>
      </p:pic>
    </p:spTree>
    <p:extLst>
      <p:ext uri="{BB962C8B-B14F-4D97-AF65-F5344CB8AC3E}">
        <p14:creationId xmlns:p14="http://schemas.microsoft.com/office/powerpoint/2010/main" val="71228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04994E7-2B9F-F44B-ACAC-20B969C1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658"/>
            <a:ext cx="10515600" cy="56443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서론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연구 논문 리스트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관련 연구 및 배경 지식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 복구 도구 조사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ore-KR" sz="3200" b="1" dirty="0">
                <a:solidFill>
                  <a:srgbClr val="002048">
                    <a:alpha val="20000"/>
                  </a:srgbClr>
                </a:solidFill>
              </a:rPr>
              <a:t>LLM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을 이용한 </a:t>
            </a:r>
            <a:r>
              <a:rPr lang="ko-KR" altLang="en-US" sz="32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 클러스터 자동 복구 시스템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결론</a:t>
            </a:r>
            <a:endParaRPr lang="en-US" altLang="ko-KR" sz="32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BC184-CC3B-C84F-8945-600522FB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53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32511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726333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LLM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쿠버네티스</a:t>
            </a:r>
            <a:r>
              <a:rPr kumimoji="1" lang="ko-KR" altLang="en-US" sz="3600" dirty="0"/>
              <a:t> 클러스터 자동 복구 시스템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54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이 연구는 </a:t>
            </a:r>
            <a:r>
              <a:rPr lang="ko-KR" altLang="en-US" sz="2000" b="1" dirty="0" err="1"/>
              <a:t>쿠버네티스</a:t>
            </a:r>
            <a:r>
              <a:rPr lang="ko-KR" altLang="en-US" sz="2000" b="1" dirty="0"/>
              <a:t> 클러스터 자동 복구와 </a:t>
            </a:r>
            <a:r>
              <a:rPr lang="en-US" altLang="ko-KR" sz="2000" b="1" dirty="0"/>
              <a:t>LLM </a:t>
            </a:r>
            <a:r>
              <a:rPr lang="ko-KR" altLang="en-US" sz="2000" b="1" dirty="0"/>
              <a:t>기반 스케줄링의 효율성과 유효성을 탐구한다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이전 연구와 달리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 전체</a:t>
            </a:r>
            <a:r>
              <a:rPr lang="ko-KR" altLang="en-US" sz="2000" b="1" dirty="0"/>
              <a:t>에 대한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자동 복구 가능성</a:t>
            </a:r>
            <a:r>
              <a:rPr lang="ko-KR" altLang="en-US" sz="2000" b="1" dirty="0"/>
              <a:t>과 효과를 실험적으로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검증</a:t>
            </a:r>
            <a:r>
              <a:rPr lang="ko-KR" altLang="en-US" sz="2000" b="1" dirty="0"/>
              <a:t>하며</a:t>
            </a:r>
            <a:r>
              <a:rPr lang="en-US" altLang="ko-KR" sz="2000" b="1" dirty="0"/>
              <a:t>,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복구 시간 단축</a:t>
            </a:r>
            <a:r>
              <a:rPr lang="ko-KR" altLang="en-US" sz="2000" b="1" dirty="0"/>
              <a:t>과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자원의 효율적 사용</a:t>
            </a:r>
            <a:r>
              <a:rPr lang="ko-KR" altLang="en-US" sz="2000" b="1" dirty="0"/>
              <a:t>을 목표로 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LLM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을 이용한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쿠버네티스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 클러스터 자동 복구 시스템</a:t>
            </a:r>
            <a:r>
              <a:rPr lang="ko-KR" altLang="en-US" sz="2000" b="1" dirty="0"/>
              <a:t>은 복원 대상 클러스터 선정을 최적화하고 빠른 복구를 지원하여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시스템 성능 및 안정성을 향상</a:t>
            </a:r>
            <a:r>
              <a:rPr lang="ko-KR" altLang="en-US" sz="2000" b="1" dirty="0"/>
              <a:t>시킨다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이 연구는 클라우드 환경의 자동 복구 시스템 연구에 기여하며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클라우드 컴퓨팅 발전을 위한 추가 연구와 혁신을 촉진할 것으로 기대된다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결론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81243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07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서론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수동 복구는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사용자의 개입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장애 식별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시스템 복구 결정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으로</a:t>
            </a:r>
            <a:r>
              <a:rPr lang="ko-KR" altLang="en-US" sz="2000" b="1" dirty="0"/>
              <a:t> 인한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 실수</a:t>
            </a:r>
            <a:r>
              <a:rPr lang="ko-KR" altLang="en-US" sz="2000" b="1" dirty="0"/>
              <a:t>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지연 시간</a:t>
            </a:r>
            <a:r>
              <a:rPr lang="ko-KR" altLang="en-US" sz="2000" b="1" dirty="0">
                <a:solidFill>
                  <a:schemeClr val="tx1"/>
                </a:solidFill>
              </a:rPr>
              <a:t>을</a:t>
            </a:r>
            <a:r>
              <a:rPr lang="ko-KR" altLang="en-US" sz="2000" b="1" dirty="0"/>
              <a:t> 유발한다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연구배경 및 목적</a:t>
            </a:r>
            <a:r>
              <a:rPr lang="en-US" altLang="ko-KR" b="1" dirty="0"/>
              <a:t>, </a:t>
            </a:r>
            <a:r>
              <a:rPr lang="ko-KR" altLang="en-US" b="1" dirty="0"/>
              <a:t>성과</a:t>
            </a:r>
            <a:endParaRPr lang="en-US" altLang="ko-KR" b="1" dirty="0"/>
          </a:p>
        </p:txBody>
      </p:sp>
      <p:pic>
        <p:nvPicPr>
          <p:cNvPr id="7" name="그림 6" descr="도표, 텍스트, 스크린샷, 평면도이(가) 표시된 사진&#10;&#10;자동 생성된 설명">
            <a:extLst>
              <a:ext uri="{FF2B5EF4-FFF2-40B4-BE49-F238E27FC236}">
                <a16:creationId xmlns:a16="http://schemas.microsoft.com/office/drawing/2014/main" id="{4A9A9A51-7095-C320-A326-BCCC184C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3215907"/>
            <a:ext cx="7772400" cy="33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6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서론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endParaRPr lang="en-US" altLang="ko-KR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140000"/>
              </a:lnSpc>
            </a:pP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수동 복구</a:t>
            </a:r>
            <a:r>
              <a:rPr lang="ko-KR" altLang="en-US" sz="2000" b="1" dirty="0"/>
              <a:t>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장애 식별</a:t>
            </a:r>
            <a:r>
              <a:rPr lang="ko-KR" altLang="en-US" sz="2000" b="1" dirty="0"/>
              <a:t>로 인한 지연 시간을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제외</a:t>
            </a:r>
            <a:r>
              <a:rPr lang="ko-KR" altLang="en-US" sz="2000" b="1" dirty="0"/>
              <a:t>해도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복원 시작</a:t>
            </a:r>
            <a:r>
              <a:rPr lang="ko-KR" altLang="en-US" sz="2000" b="1" dirty="0"/>
              <a:t>까지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최소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분 이상</a:t>
            </a:r>
            <a:r>
              <a:rPr lang="ko-KR" altLang="en-US" sz="2000" b="1" dirty="0"/>
              <a:t>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지연 시간</a:t>
            </a:r>
            <a:r>
              <a:rPr lang="ko-KR" altLang="en-US" sz="2000" b="1" dirty="0"/>
              <a:t>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발생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멀티 클러스터 환경</a:t>
            </a:r>
            <a:r>
              <a:rPr lang="ko-KR" altLang="en-US" sz="2000" b="1" dirty="0"/>
              <a:t>에서는 스케줄링이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필수</a:t>
            </a:r>
            <a:r>
              <a:rPr lang="ko-KR" altLang="en-US" sz="2000" b="1" dirty="0"/>
              <a:t>이며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머신러닝을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 이용하지 않은 스케줄링</a:t>
            </a:r>
            <a:r>
              <a:rPr lang="ko-KR" altLang="en-US" sz="2000" b="1" dirty="0"/>
              <a:t>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병목 현상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유발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연구배경 및 목적</a:t>
            </a:r>
            <a:r>
              <a:rPr lang="en-US" altLang="ko-KR" b="1" dirty="0"/>
              <a:t>, </a:t>
            </a:r>
            <a:r>
              <a:rPr lang="ko-KR" altLang="en-US" b="1" dirty="0"/>
              <a:t>성과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0096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서론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077AD2-EEB3-0B8F-C990-0A9C11FC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6669"/>
            <a:ext cx="11049000" cy="4387705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40000"/>
              </a:lnSpc>
            </a:pPr>
            <a:r>
              <a:rPr lang="ko-KR" altLang="en-US" sz="2000" b="1" dirty="0"/>
              <a:t>따라서 우리는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빠른 재해 복구</a:t>
            </a:r>
            <a:r>
              <a:rPr lang="ko-KR" altLang="en-US" sz="2000" b="1" dirty="0"/>
              <a:t>와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병목 현상 예방</a:t>
            </a:r>
            <a:r>
              <a:rPr lang="ko-KR" altLang="en-US" sz="2000" b="1" dirty="0"/>
              <a:t>을 달성하고자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새로운 </a:t>
            </a:r>
            <a:r>
              <a:rPr lang="ko-KR" altLang="en-US" sz="2000" b="1" dirty="0" err="1">
                <a:solidFill>
                  <a:schemeClr val="accent5">
                    <a:lumMod val="75000"/>
                  </a:schemeClr>
                </a:solidFill>
              </a:rPr>
              <a:t>쿠버네티스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 클러스터 자동 복구 솔루션</a:t>
            </a:r>
            <a:r>
              <a:rPr lang="ko-KR" altLang="en-US" sz="2000" b="1" dirty="0"/>
              <a:t>을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제안</a:t>
            </a:r>
            <a:r>
              <a:rPr lang="ko-KR" altLang="en-US" sz="2000" b="1" dirty="0"/>
              <a:t>한다</a:t>
            </a:r>
            <a:r>
              <a:rPr lang="en-US" altLang="ko-KR" sz="2000" b="1" dirty="0"/>
              <a:t>. </a:t>
            </a:r>
          </a:p>
          <a:p>
            <a:pPr lvl="1">
              <a:lnSpc>
                <a:spcPct val="140000"/>
              </a:lnSpc>
            </a:pPr>
            <a:endParaRPr lang="en-US" altLang="ko-KR" sz="2000" b="1" dirty="0"/>
          </a:p>
          <a:p>
            <a:pPr lvl="1">
              <a:lnSpc>
                <a:spcPct val="140000"/>
              </a:lnSpc>
            </a:pPr>
            <a:r>
              <a:rPr lang="ko-KR" altLang="en-US" sz="2000" b="1" dirty="0"/>
              <a:t>최종적으로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실험을 통해 </a:t>
            </a:r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</a:rPr>
              <a:t>클러스터 자동 복구</a:t>
            </a:r>
            <a:r>
              <a:rPr lang="ko-KR" altLang="en-US" sz="2000" b="1" dirty="0"/>
              <a:t>의 우수성을 검증하였다</a:t>
            </a:r>
            <a:r>
              <a:rPr lang="en-US" altLang="ko-KR" sz="2000" b="1" dirty="0"/>
              <a:t>:</a:t>
            </a:r>
          </a:p>
          <a:p>
            <a:pPr lvl="2">
              <a:lnSpc>
                <a:spcPct val="140000"/>
              </a:lnSpc>
            </a:pPr>
            <a:r>
              <a:rPr lang="ko-KR" altLang="en-US" sz="1800" b="1" dirty="0"/>
              <a:t>자동 복구 시</a:t>
            </a:r>
            <a:r>
              <a:rPr lang="en-US" altLang="ko-KR" sz="1800" b="1" dirty="0"/>
              <a:t>, </a:t>
            </a:r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</a:rPr>
              <a:t>15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</a:rPr>
              <a:t>초 이내</a:t>
            </a:r>
            <a:r>
              <a:rPr lang="ko-KR" altLang="en-US" sz="1800" b="1" dirty="0"/>
              <a:t>에 복원을 시작함을 보였다</a:t>
            </a:r>
            <a:r>
              <a:rPr lang="en-US" altLang="ko-KR" sz="1800" b="1" dirty="0"/>
              <a:t>.</a:t>
            </a:r>
          </a:p>
          <a:p>
            <a:pPr lvl="2">
              <a:lnSpc>
                <a:spcPct val="140000"/>
              </a:lnSpc>
            </a:pPr>
            <a:r>
              <a:rPr lang="ko-KR" altLang="en-US" sz="1800" b="1" dirty="0"/>
              <a:t>우리 모델은 다른 모델에 비해 </a:t>
            </a:r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</a:rPr>
              <a:t>CPU 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</a:rPr>
              <a:t>사용량 예측</a:t>
            </a:r>
            <a:r>
              <a:rPr lang="ko-KR" altLang="en-US" sz="1800" b="1" dirty="0"/>
              <a:t>에서 </a:t>
            </a:r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</a:rPr>
              <a:t>RMSE 3.48</a:t>
            </a:r>
            <a:r>
              <a:rPr lang="ko-KR" altLang="en-US" sz="1800" b="1" dirty="0"/>
              <a:t>배</a:t>
            </a:r>
            <a:r>
              <a:rPr lang="en-US" altLang="ko-KR" sz="1800" b="1" dirty="0"/>
              <a:t>,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chemeClr val="accent5">
                    <a:lumMod val="75000"/>
                  </a:schemeClr>
                </a:solidFill>
              </a:rPr>
              <a:t>MSE 12.11</a:t>
            </a:r>
            <a:r>
              <a:rPr lang="ko-KR" altLang="en-US" sz="1800" b="1" dirty="0"/>
              <a:t>배 낮은 결과를 보였으며</a:t>
            </a:r>
            <a:r>
              <a:rPr lang="en-US" altLang="ko-KR" sz="1800" b="1" dirty="0"/>
              <a:t>,</a:t>
            </a:r>
            <a:r>
              <a:rPr lang="ko-KR" altLang="en-US" sz="1800" b="1" dirty="0"/>
              <a:t>  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</a:rPr>
              <a:t>우수</a:t>
            </a:r>
            <a:r>
              <a:rPr lang="ko-KR" altLang="en-US" sz="1800" b="1" dirty="0"/>
              <a:t>함을 보인 우리 모델을 이용한 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</a:rPr>
              <a:t>스케줄링</a:t>
            </a:r>
            <a:r>
              <a:rPr lang="ko-KR" altLang="en-US" sz="1800" b="1" dirty="0"/>
              <a:t>은 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</a:rPr>
              <a:t>병목 현상</a:t>
            </a:r>
            <a:r>
              <a:rPr lang="ko-KR" altLang="en-US" sz="1800" b="1" dirty="0"/>
              <a:t>을 </a:t>
            </a:r>
            <a:r>
              <a:rPr lang="ko-KR" altLang="en-US" sz="1800" b="1" dirty="0">
                <a:solidFill>
                  <a:schemeClr val="accent5">
                    <a:lumMod val="75000"/>
                  </a:schemeClr>
                </a:solidFill>
              </a:rPr>
              <a:t>예방</a:t>
            </a:r>
            <a:r>
              <a:rPr lang="ko-KR" altLang="en-US" sz="1800" b="1" dirty="0"/>
              <a:t>한다</a:t>
            </a:r>
            <a:r>
              <a:rPr lang="en-US" altLang="ko-KR" sz="1800" b="1" dirty="0"/>
              <a:t>.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21F94C8F-0477-59CA-C2C8-992A1B6CDA6F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1049000" cy="832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b="1" dirty="0"/>
              <a:t>연구배경 및 목적</a:t>
            </a:r>
            <a:r>
              <a:rPr lang="en-US" altLang="ko-KR" b="1" dirty="0"/>
              <a:t>, </a:t>
            </a:r>
            <a:r>
              <a:rPr lang="ko-KR" altLang="en-US" b="1" dirty="0"/>
              <a:t>성과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40161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04994E7-2B9F-F44B-ACAC-20B969C10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756"/>
            <a:ext cx="10515600" cy="56752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서론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연구 논문 리스트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관련 연구 및 배경 지식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 복구 도구 조사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ore-KR" sz="3200" b="1" dirty="0">
                <a:solidFill>
                  <a:srgbClr val="002048">
                    <a:alpha val="20000"/>
                  </a:srgbClr>
                </a:solidFill>
              </a:rPr>
              <a:t>LLM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을 이용한 </a:t>
            </a:r>
            <a:r>
              <a:rPr lang="ko-KR" altLang="en-US" sz="3200" b="1" dirty="0" err="1">
                <a:solidFill>
                  <a:srgbClr val="002048">
                    <a:alpha val="20000"/>
                  </a:srgbClr>
                </a:solidFill>
              </a:rPr>
              <a:t>쿠버네티스</a:t>
            </a: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 클러스터 자동 복구 시스템</a:t>
            </a:r>
            <a:endParaRPr lang="en-US" altLang="ko-KR" sz="3200" b="1" dirty="0">
              <a:solidFill>
                <a:srgbClr val="002048">
                  <a:alpha val="2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2048">
                    <a:alpha val="20000"/>
                  </a:srgbClr>
                </a:solidFill>
              </a:rPr>
              <a:t>결론</a:t>
            </a:r>
            <a:endParaRPr lang="en-US" altLang="ko-Kore-KR" sz="3200" b="1" dirty="0">
              <a:solidFill>
                <a:srgbClr val="002048">
                  <a:alpha val="20000"/>
                </a:srgb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BC184-CC3B-C84F-8945-600522FB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7579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16769</TotalTime>
  <Words>3691</Words>
  <Application>Microsoft Macintosh PowerPoint</Application>
  <PresentationFormat>와이드스크린</PresentationFormat>
  <Paragraphs>743</Paragraphs>
  <Slides>55</Slides>
  <Notes>53</Notes>
  <HiddenSlides>4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NanumSquare Bold</vt:lpstr>
      <vt:lpstr>NanumSquare ExtraBold</vt:lpstr>
      <vt:lpstr>Arial</vt:lpstr>
      <vt:lpstr>Calibri</vt:lpstr>
      <vt:lpstr>Palatino Linotype</vt:lpstr>
      <vt:lpstr>Wingdings</vt:lpstr>
      <vt:lpstr>Office 테마</vt:lpstr>
      <vt:lpstr>LLM을 이용한 쿠버네티스 클러스터  자동 복구 시스템</vt:lpstr>
      <vt:lpstr>표절 검사 결과</vt:lpstr>
      <vt:lpstr>PowerPoint 프레젠테이션</vt:lpstr>
      <vt:lpstr>PowerPoint 프레젠테이션</vt:lpstr>
      <vt:lpstr>서론</vt:lpstr>
      <vt:lpstr>서론</vt:lpstr>
      <vt:lpstr>서론</vt:lpstr>
      <vt:lpstr>서론</vt:lpstr>
      <vt:lpstr>PowerPoint 프레젠테이션</vt:lpstr>
      <vt:lpstr>연구 논문 리스트</vt:lpstr>
      <vt:lpstr>PowerPoint 프레젠테이션</vt:lpstr>
      <vt:lpstr>관련 연구 및 배경 지식</vt:lpstr>
      <vt:lpstr>관련 연구 및 배경 지식</vt:lpstr>
      <vt:lpstr>관련 연구 및 배경 지식</vt:lpstr>
      <vt:lpstr>PowerPoint 프레젠테이션</vt:lpstr>
      <vt:lpstr>쿠버네티스 복구 조사</vt:lpstr>
      <vt:lpstr>쿠버네티스 복구 조사</vt:lpstr>
      <vt:lpstr>쿠버네티스 복구 조사</vt:lpstr>
      <vt:lpstr>쿠버네티스 복구 조사</vt:lpstr>
      <vt:lpstr>PowerPoint 프레젠테이션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LLM을 이용한 쿠버네티스 클러스터 자동 복구 시스템</vt:lpstr>
      <vt:lpstr>PowerPoint 프레젠테이션</vt:lpstr>
      <vt:lpstr>LLM을 이용한 쿠버네티스 클러스터 자동 복구 시스템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최진욱</dc:creator>
  <cp:lastModifiedBy>김지범</cp:lastModifiedBy>
  <cp:revision>170</cp:revision>
  <dcterms:created xsi:type="dcterms:W3CDTF">2022-05-22T16:47:19Z</dcterms:created>
  <dcterms:modified xsi:type="dcterms:W3CDTF">2023-12-06T06:34:33Z</dcterms:modified>
</cp:coreProperties>
</file>